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44"/>
  </p:notesMasterIdLst>
  <p:handoutMasterIdLst>
    <p:handoutMasterId r:id="rId45"/>
  </p:handoutMasterIdLst>
  <p:sldIdLst>
    <p:sldId id="338" r:id="rId7"/>
    <p:sldId id="494" r:id="rId8"/>
    <p:sldId id="562" r:id="rId9"/>
    <p:sldId id="537" r:id="rId10"/>
    <p:sldId id="563" r:id="rId11"/>
    <p:sldId id="567" r:id="rId12"/>
    <p:sldId id="569" r:id="rId13"/>
    <p:sldId id="570" r:id="rId14"/>
    <p:sldId id="572" r:id="rId15"/>
    <p:sldId id="573" r:id="rId16"/>
    <p:sldId id="574" r:id="rId17"/>
    <p:sldId id="591" r:id="rId18"/>
    <p:sldId id="545" r:id="rId19"/>
    <p:sldId id="536" r:id="rId20"/>
    <p:sldId id="540" r:id="rId21"/>
    <p:sldId id="565" r:id="rId22"/>
    <p:sldId id="566" r:id="rId23"/>
    <p:sldId id="549" r:id="rId24"/>
    <p:sldId id="538" r:id="rId25"/>
    <p:sldId id="542" r:id="rId26"/>
    <p:sldId id="551" r:id="rId27"/>
    <p:sldId id="575" r:id="rId28"/>
    <p:sldId id="576" r:id="rId29"/>
    <p:sldId id="577" r:id="rId30"/>
    <p:sldId id="578" r:id="rId31"/>
    <p:sldId id="579" r:id="rId32"/>
    <p:sldId id="580" r:id="rId33"/>
    <p:sldId id="581" r:id="rId34"/>
    <p:sldId id="556" r:id="rId35"/>
    <p:sldId id="583" r:id="rId36"/>
    <p:sldId id="584" r:id="rId37"/>
    <p:sldId id="585" r:id="rId38"/>
    <p:sldId id="557" r:id="rId39"/>
    <p:sldId id="564" r:id="rId40"/>
    <p:sldId id="587" r:id="rId41"/>
    <p:sldId id="588" r:id="rId42"/>
    <p:sldId id="589" r:id="rId43"/>
  </p:sldIdLst>
  <p:sldSz cx="9144000" cy="6858000" type="screen4x3"/>
  <p:notesSz cx="9939338" cy="6807200"/>
  <p:custDataLst>
    <p:tags r:id="rId46"/>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3" autoAdjust="0"/>
    <p:restoredTop sz="95250" autoAdjust="0"/>
  </p:normalViewPr>
  <p:slideViewPr>
    <p:cSldViewPr snapToObjects="1" showGuides="1">
      <p:cViewPr varScale="1">
        <p:scale>
          <a:sx n="72" d="100"/>
          <a:sy n="72" d="100"/>
        </p:scale>
        <p:origin x="1200" y="66"/>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5/9/2023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5/9/2023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extLst>
      <p:ext uri="{BB962C8B-B14F-4D97-AF65-F5344CB8AC3E}">
        <p14:creationId xmlns:p14="http://schemas.microsoft.com/office/powerpoint/2010/main" val="34459550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extLst>
      <p:ext uri="{BB962C8B-B14F-4D97-AF65-F5344CB8AC3E}">
        <p14:creationId xmlns:p14="http://schemas.microsoft.com/office/powerpoint/2010/main" val="9975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extLst>
      <p:ext uri="{BB962C8B-B14F-4D97-AF65-F5344CB8AC3E}">
        <p14:creationId xmlns:p14="http://schemas.microsoft.com/office/powerpoint/2010/main" val="1371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49088"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US" dirty="0"/>
              <a:t>Design, Develop, Implement, Test &amp; Document Used Car Sales Portal Website</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72752"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99888"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04 April 2023</a:t>
            </a:r>
          </a:p>
          <a:p>
            <a:pPr>
              <a:lnSpc>
                <a:spcPts val="1800"/>
              </a:lnSpc>
              <a:spcBef>
                <a:spcPts val="200"/>
              </a:spcBef>
              <a:spcAft>
                <a:spcPts val="200"/>
              </a:spcAft>
              <a:defRPr/>
            </a:pPr>
            <a:r>
              <a:rPr lang="en-US" altLang="en-US" sz="1400" b="1" dirty="0">
                <a:latin typeface="+mn-lt"/>
              </a:rPr>
              <a:t>End Date		: 06 Mei 2023</a:t>
            </a:r>
          </a:p>
          <a:p>
            <a:pPr>
              <a:lnSpc>
                <a:spcPts val="1800"/>
              </a:lnSpc>
              <a:spcBef>
                <a:spcPts val="200"/>
              </a:spcBef>
              <a:spcAft>
                <a:spcPts val="200"/>
              </a:spcAft>
              <a:defRPr/>
            </a:pPr>
            <a:r>
              <a:rPr lang="en-US" altLang="en-US" sz="1400" b="1" dirty="0">
                <a:latin typeface="+mn-lt"/>
              </a:rPr>
              <a:t>Submission Date	:07/05/2023</a:t>
            </a: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03087"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a:t>
            </a:r>
            <a:r>
              <a:rPr lang="en-US" sz="1400" dirty="0"/>
              <a:t>Application Development &amp; Process</a:t>
            </a: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280098"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en-US" altLang="en-US" sz="1400" b="1" dirty="0" err="1">
                <a:latin typeface="+mn-lt"/>
              </a:rPr>
              <a:t>Ajri</a:t>
            </a:r>
            <a:r>
              <a:rPr lang="en-US" altLang="en-US" sz="1400" b="1" dirty="0">
                <a:latin typeface="+mn-lt"/>
              </a:rPr>
              <a:t> Muhammad </a:t>
            </a:r>
            <a:r>
              <a:rPr lang="en-US" altLang="en-US" sz="1400" b="1" dirty="0" err="1">
                <a:latin typeface="+mn-lt"/>
              </a:rPr>
              <a:t>siddik</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bdse0922	</a:t>
            </a:r>
          </a:p>
          <a:p>
            <a:pPr>
              <a:lnSpc>
                <a:spcPts val="1800"/>
              </a:lnSpc>
              <a:spcBef>
                <a:spcPts val="200"/>
              </a:spcBef>
              <a:spcAft>
                <a:spcPts val="200"/>
              </a:spcAft>
              <a:defRPr/>
            </a:pPr>
            <a:r>
              <a:rPr lang="en-US" altLang="en-US" sz="1400" b="1" dirty="0">
                <a:latin typeface="+mn-lt"/>
              </a:rPr>
              <a:t>Presentation Date	:</a:t>
            </a: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B0D7-963D-2F40-88EA-73793847AA5B}"/>
              </a:ext>
            </a:extLst>
          </p:cNvPr>
          <p:cNvSpPr>
            <a:spLocks noGrp="1"/>
          </p:cNvSpPr>
          <p:nvPr>
            <p:ph type="title"/>
          </p:nvPr>
        </p:nvSpPr>
        <p:spPr/>
        <p:txBody>
          <a:bodyPr/>
          <a:lstStyle/>
          <a:p>
            <a:r>
              <a:rPr lang="en-ID" dirty="0"/>
              <a:t>Edit profile</a:t>
            </a:r>
          </a:p>
        </p:txBody>
      </p:sp>
      <p:pic>
        <p:nvPicPr>
          <p:cNvPr id="4" name="Picture 3">
            <a:extLst>
              <a:ext uri="{FF2B5EF4-FFF2-40B4-BE49-F238E27FC236}">
                <a16:creationId xmlns:a16="http://schemas.microsoft.com/office/drawing/2014/main" id="{ECEA3795-519F-4670-BADA-FD5F6C30F3B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860" y="2596514"/>
            <a:ext cx="3456384" cy="1840598"/>
          </a:xfrm>
          <a:prstGeom prst="rect">
            <a:avLst/>
          </a:prstGeom>
          <a:noFill/>
          <a:ln>
            <a:noFill/>
          </a:ln>
        </p:spPr>
      </p:pic>
      <p:pic>
        <p:nvPicPr>
          <p:cNvPr id="5" name="Picture 4">
            <a:extLst>
              <a:ext uri="{FF2B5EF4-FFF2-40B4-BE49-F238E27FC236}">
                <a16:creationId xmlns:a16="http://schemas.microsoft.com/office/drawing/2014/main" id="{9061446C-3512-4DB1-A5AF-A2888224ED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567" y="2284767"/>
            <a:ext cx="3168352" cy="2288466"/>
          </a:xfrm>
          <a:prstGeom prst="rect">
            <a:avLst/>
          </a:prstGeom>
          <a:noFill/>
          <a:ln>
            <a:noFill/>
          </a:ln>
        </p:spPr>
      </p:pic>
      <p:sp>
        <p:nvSpPr>
          <p:cNvPr id="8" name="TextBox 7">
            <a:extLst>
              <a:ext uri="{FF2B5EF4-FFF2-40B4-BE49-F238E27FC236}">
                <a16:creationId xmlns:a16="http://schemas.microsoft.com/office/drawing/2014/main" id="{C2015961-E8DC-4F6A-9BE2-C7F16514E0CF}"/>
              </a:ext>
            </a:extLst>
          </p:cNvPr>
          <p:cNvSpPr txBox="1"/>
          <p:nvPr/>
        </p:nvSpPr>
        <p:spPr>
          <a:xfrm>
            <a:off x="539552" y="1988840"/>
            <a:ext cx="3168352" cy="369332"/>
          </a:xfrm>
          <a:prstGeom prst="rect">
            <a:avLst/>
          </a:prstGeom>
          <a:noFill/>
        </p:spPr>
        <p:txBody>
          <a:bodyPr wrap="square" rtlCol="0">
            <a:spAutoFit/>
          </a:bodyPr>
          <a:lstStyle/>
          <a:p>
            <a:pPr algn="ctr"/>
            <a:r>
              <a:rPr lang="en-ID" dirty="0"/>
              <a:t>Before</a:t>
            </a:r>
          </a:p>
        </p:txBody>
      </p:sp>
      <p:sp>
        <p:nvSpPr>
          <p:cNvPr id="9" name="TextBox 8">
            <a:extLst>
              <a:ext uri="{FF2B5EF4-FFF2-40B4-BE49-F238E27FC236}">
                <a16:creationId xmlns:a16="http://schemas.microsoft.com/office/drawing/2014/main" id="{30FF3251-303E-4939-9A86-53B7778337B9}"/>
              </a:ext>
            </a:extLst>
          </p:cNvPr>
          <p:cNvSpPr txBox="1"/>
          <p:nvPr/>
        </p:nvSpPr>
        <p:spPr>
          <a:xfrm>
            <a:off x="5436096" y="1988840"/>
            <a:ext cx="2592288" cy="369332"/>
          </a:xfrm>
          <a:prstGeom prst="rect">
            <a:avLst/>
          </a:prstGeom>
          <a:noFill/>
        </p:spPr>
        <p:txBody>
          <a:bodyPr wrap="square" rtlCol="0">
            <a:spAutoFit/>
          </a:bodyPr>
          <a:lstStyle/>
          <a:p>
            <a:pPr algn="ctr"/>
            <a:r>
              <a:rPr lang="en-ID" dirty="0"/>
              <a:t>After</a:t>
            </a:r>
          </a:p>
        </p:txBody>
      </p:sp>
    </p:spTree>
    <p:extLst>
      <p:ext uri="{BB962C8B-B14F-4D97-AF65-F5344CB8AC3E}">
        <p14:creationId xmlns:p14="http://schemas.microsoft.com/office/powerpoint/2010/main" val="59514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4C37-57EC-01BB-26E5-5CC47977FE54}"/>
              </a:ext>
            </a:extLst>
          </p:cNvPr>
          <p:cNvSpPr>
            <a:spLocks noGrp="1"/>
          </p:cNvSpPr>
          <p:nvPr>
            <p:ph type="title"/>
          </p:nvPr>
        </p:nvSpPr>
        <p:spPr/>
        <p:txBody>
          <a:bodyPr/>
          <a:lstStyle/>
          <a:p>
            <a:r>
              <a:rPr lang="en-ID" dirty="0"/>
              <a:t>Functionality</a:t>
            </a:r>
          </a:p>
        </p:txBody>
      </p:sp>
      <p:sp>
        <p:nvSpPr>
          <p:cNvPr id="5" name="TextBox 4">
            <a:extLst>
              <a:ext uri="{FF2B5EF4-FFF2-40B4-BE49-F238E27FC236}">
                <a16:creationId xmlns:a16="http://schemas.microsoft.com/office/drawing/2014/main" id="{77673F18-7119-BC1D-345E-71050666F981}"/>
              </a:ext>
            </a:extLst>
          </p:cNvPr>
          <p:cNvSpPr txBox="1"/>
          <p:nvPr/>
        </p:nvSpPr>
        <p:spPr>
          <a:xfrm>
            <a:off x="4614" y="1147595"/>
            <a:ext cx="1800199" cy="369332"/>
          </a:xfrm>
          <a:prstGeom prst="rect">
            <a:avLst/>
          </a:prstGeom>
          <a:noFill/>
        </p:spPr>
        <p:txBody>
          <a:bodyPr wrap="square">
            <a:spAutoFit/>
          </a:bodyPr>
          <a:lstStyle/>
          <a:p>
            <a:pPr marL="285750" indent="-285750">
              <a:buFont typeface="Wingdings" panose="05000000000000000000" pitchFamily="2" charset="2"/>
              <a:buChar char="q"/>
              <a:defRPr/>
            </a:pPr>
            <a:r>
              <a:rPr lang="en-SG" dirty="0">
                <a:solidFill>
                  <a:schemeClr val="tx1"/>
                </a:solidFill>
              </a:rPr>
              <a:t>Functionality</a:t>
            </a:r>
          </a:p>
        </p:txBody>
      </p:sp>
      <p:graphicFrame>
        <p:nvGraphicFramePr>
          <p:cNvPr id="3" name="Table 3">
            <a:extLst>
              <a:ext uri="{FF2B5EF4-FFF2-40B4-BE49-F238E27FC236}">
                <a16:creationId xmlns:a16="http://schemas.microsoft.com/office/drawing/2014/main" id="{206A69A9-B07E-427C-8940-85C1712865E1}"/>
              </a:ext>
            </a:extLst>
          </p:cNvPr>
          <p:cNvGraphicFramePr>
            <a:graphicFrameLocks noGrp="1"/>
          </p:cNvGraphicFramePr>
          <p:nvPr>
            <p:extLst>
              <p:ext uri="{D42A27DB-BD31-4B8C-83A1-F6EECF244321}">
                <p14:modId xmlns:p14="http://schemas.microsoft.com/office/powerpoint/2010/main" val="1634544154"/>
              </p:ext>
            </p:extLst>
          </p:nvPr>
        </p:nvGraphicFramePr>
        <p:xfrm>
          <a:off x="1524000" y="1397000"/>
          <a:ext cx="6096000" cy="51485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85827151"/>
                    </a:ext>
                  </a:extLst>
                </a:gridCol>
                <a:gridCol w="3048000">
                  <a:extLst>
                    <a:ext uri="{9D8B030D-6E8A-4147-A177-3AD203B41FA5}">
                      <a16:colId xmlns:a16="http://schemas.microsoft.com/office/drawing/2014/main" val="440360810"/>
                    </a:ext>
                  </a:extLst>
                </a:gridCol>
              </a:tblGrid>
              <a:tr h="370840">
                <a:tc>
                  <a:txBody>
                    <a:bodyPr/>
                    <a:lstStyle/>
                    <a:p>
                      <a:r>
                        <a:rPr lang="en-ID" dirty="0"/>
                        <a:t>Pages </a:t>
                      </a:r>
                    </a:p>
                  </a:txBody>
                  <a:tcPr/>
                </a:tc>
                <a:tc>
                  <a:txBody>
                    <a:bodyPr/>
                    <a:lstStyle/>
                    <a:p>
                      <a:r>
                        <a:rPr lang="en-ID" dirty="0"/>
                        <a:t>Functionality </a:t>
                      </a:r>
                    </a:p>
                  </a:txBody>
                  <a:tcPr/>
                </a:tc>
                <a:extLst>
                  <a:ext uri="{0D108BD9-81ED-4DB2-BD59-A6C34878D82A}">
                    <a16:rowId xmlns:a16="http://schemas.microsoft.com/office/drawing/2014/main" val="599667520"/>
                  </a:ext>
                </a:extLst>
              </a:tr>
              <a:tr h="370840">
                <a:tc>
                  <a:txBody>
                    <a:bodyPr/>
                    <a:lstStyle/>
                    <a:p>
                      <a:r>
                        <a:rPr lang="en-ID" dirty="0"/>
                        <a:t>Registration </a:t>
                      </a:r>
                    </a:p>
                  </a:txBody>
                  <a:tcPr/>
                </a:tc>
                <a:tc>
                  <a:txBody>
                    <a:bodyPr/>
                    <a:lstStyle/>
                    <a:p>
                      <a:r>
                        <a:rPr lang="en-SG" sz="1350" kern="1200" dirty="0">
                          <a:solidFill>
                            <a:schemeClr val="dk1"/>
                          </a:solidFill>
                          <a:effectLst/>
                          <a:latin typeface="+mn-lt"/>
                          <a:ea typeface="+mn-ea"/>
                          <a:cs typeface="+mn-cs"/>
                        </a:rPr>
                        <a:t>To registration a new user to the Car PT LTD website by obtaining a username, email and password</a:t>
                      </a:r>
                      <a:endParaRPr lang="en-ID" dirty="0"/>
                    </a:p>
                  </a:txBody>
                  <a:tcPr/>
                </a:tc>
                <a:extLst>
                  <a:ext uri="{0D108BD9-81ED-4DB2-BD59-A6C34878D82A}">
                    <a16:rowId xmlns:a16="http://schemas.microsoft.com/office/drawing/2014/main" val="1143465865"/>
                  </a:ext>
                </a:extLst>
              </a:tr>
              <a:tr h="370840">
                <a:tc>
                  <a:txBody>
                    <a:bodyPr/>
                    <a:lstStyle/>
                    <a:p>
                      <a:r>
                        <a:rPr lang="en-SG" sz="1350" kern="1200" dirty="0">
                          <a:solidFill>
                            <a:schemeClr val="dk1"/>
                          </a:solidFill>
                          <a:effectLst/>
                          <a:latin typeface="+mn-lt"/>
                          <a:ea typeface="+mn-ea"/>
                          <a:cs typeface="+mn-cs"/>
                        </a:rPr>
                        <a:t>Login</a:t>
                      </a:r>
                      <a:endParaRPr lang="en-ID" dirty="0"/>
                    </a:p>
                  </a:txBody>
                  <a:tcPr/>
                </a:tc>
                <a:tc>
                  <a:txBody>
                    <a:bodyPr/>
                    <a:lstStyle/>
                    <a:p>
                      <a:r>
                        <a:rPr lang="en-SG" sz="1350" kern="1200" dirty="0">
                          <a:solidFill>
                            <a:schemeClr val="dk1"/>
                          </a:solidFill>
                          <a:effectLst/>
                          <a:latin typeface="+mn-lt"/>
                          <a:ea typeface="+mn-ea"/>
                          <a:cs typeface="+mn-cs"/>
                        </a:rPr>
                        <a:t>To validate user registered credentials, username and password before user can access the website car sales home page</a:t>
                      </a:r>
                      <a:endParaRPr lang="en-ID" dirty="0"/>
                    </a:p>
                  </a:txBody>
                  <a:tcPr/>
                </a:tc>
                <a:extLst>
                  <a:ext uri="{0D108BD9-81ED-4DB2-BD59-A6C34878D82A}">
                    <a16:rowId xmlns:a16="http://schemas.microsoft.com/office/drawing/2014/main" val="2718249628"/>
                  </a:ext>
                </a:extLst>
              </a:tr>
              <a:tr h="370840">
                <a:tc>
                  <a:txBody>
                    <a:bodyPr/>
                    <a:lstStyle/>
                    <a:p>
                      <a:r>
                        <a:rPr lang="en-ID" dirty="0"/>
                        <a:t>Home</a:t>
                      </a:r>
                    </a:p>
                  </a:txBody>
                  <a:tcPr/>
                </a:tc>
                <a:tc>
                  <a:txBody>
                    <a:bodyPr/>
                    <a:lstStyle/>
                    <a:p>
                      <a:r>
                        <a:rPr lang="en-SG" sz="1350" kern="1200" dirty="0">
                          <a:solidFill>
                            <a:schemeClr val="dk1"/>
                          </a:solidFill>
                          <a:effectLst/>
                          <a:latin typeface="+mn-lt"/>
                          <a:ea typeface="+mn-ea"/>
                          <a:cs typeface="+mn-cs"/>
                        </a:rPr>
                        <a:t>Page seen by user after successful login containing the list of all car posted and post a car sale form</a:t>
                      </a:r>
                      <a:endParaRPr lang="en-ID" dirty="0"/>
                    </a:p>
                  </a:txBody>
                  <a:tcPr/>
                </a:tc>
                <a:extLst>
                  <a:ext uri="{0D108BD9-81ED-4DB2-BD59-A6C34878D82A}">
                    <a16:rowId xmlns:a16="http://schemas.microsoft.com/office/drawing/2014/main" val="2683588124"/>
                  </a:ext>
                </a:extLst>
              </a:tr>
              <a:tr h="370840">
                <a:tc>
                  <a:txBody>
                    <a:bodyPr/>
                    <a:lstStyle/>
                    <a:p>
                      <a:r>
                        <a:rPr lang="en-SG" sz="1350" kern="1200" dirty="0">
                          <a:solidFill>
                            <a:schemeClr val="dk1"/>
                          </a:solidFill>
                          <a:effectLst/>
                          <a:latin typeface="+mn-lt"/>
                          <a:ea typeface="+mn-ea"/>
                          <a:cs typeface="+mn-cs"/>
                        </a:rPr>
                        <a:t>Car Detail</a:t>
                      </a:r>
                      <a:endParaRPr lang="en-ID" dirty="0"/>
                    </a:p>
                  </a:txBody>
                  <a:tcPr/>
                </a:tc>
                <a:tc>
                  <a:txBody>
                    <a:bodyPr/>
                    <a:lstStyle/>
                    <a:p>
                      <a:r>
                        <a:rPr lang="en-SG" sz="1350" kern="1200" dirty="0">
                          <a:solidFill>
                            <a:schemeClr val="dk1"/>
                          </a:solidFill>
                          <a:effectLst/>
                          <a:latin typeface="+mn-lt"/>
                          <a:ea typeface="+mn-ea"/>
                          <a:cs typeface="+mn-cs"/>
                        </a:rPr>
                        <a:t>Users are able to view comprehensive information about a car either by posting it for sale or by clicking on the "View Car Detail" button from a filtered list of cars available on the homepage or search results</a:t>
                      </a:r>
                      <a:endParaRPr lang="en-ID" dirty="0"/>
                    </a:p>
                  </a:txBody>
                  <a:tcPr/>
                </a:tc>
                <a:extLst>
                  <a:ext uri="{0D108BD9-81ED-4DB2-BD59-A6C34878D82A}">
                    <a16:rowId xmlns:a16="http://schemas.microsoft.com/office/drawing/2014/main" val="2659017274"/>
                  </a:ext>
                </a:extLst>
              </a:tr>
              <a:tr h="370840">
                <a:tc>
                  <a:txBody>
                    <a:bodyPr/>
                    <a:lstStyle/>
                    <a:p>
                      <a:r>
                        <a:rPr lang="en-SG" sz="1350" kern="1200" dirty="0">
                          <a:solidFill>
                            <a:schemeClr val="dk1"/>
                          </a:solidFill>
                          <a:effectLst/>
                          <a:latin typeface="+mn-lt"/>
                          <a:ea typeface="+mn-ea"/>
                          <a:cs typeface="+mn-cs"/>
                        </a:rPr>
                        <a:t>Search Result </a:t>
                      </a:r>
                      <a:endParaRPr lang="en-ID" dirty="0"/>
                    </a:p>
                  </a:txBody>
                  <a:tcPr/>
                </a:tc>
                <a:tc>
                  <a:txBody>
                    <a:bodyPr/>
                    <a:lstStyle/>
                    <a:p>
                      <a:r>
                        <a:rPr lang="en-SG" sz="1350" kern="1200" dirty="0">
                          <a:solidFill>
                            <a:schemeClr val="dk1"/>
                          </a:solidFill>
                          <a:effectLst/>
                          <a:latin typeface="+mn-lt"/>
                          <a:ea typeface="+mn-ea"/>
                          <a:cs typeface="+mn-cs"/>
                        </a:rPr>
                        <a:t>The page that appears to the user after performing a search for a particular make, model, registration or price using the search bar located in the header displays a list of cars that match the search keywords</a:t>
                      </a:r>
                      <a:endParaRPr lang="en-ID" dirty="0"/>
                    </a:p>
                  </a:txBody>
                  <a:tcPr/>
                </a:tc>
                <a:extLst>
                  <a:ext uri="{0D108BD9-81ED-4DB2-BD59-A6C34878D82A}">
                    <a16:rowId xmlns:a16="http://schemas.microsoft.com/office/drawing/2014/main" val="1923488845"/>
                  </a:ext>
                </a:extLst>
              </a:tr>
            </a:tbl>
          </a:graphicData>
        </a:graphic>
      </p:graphicFrame>
    </p:spTree>
    <p:extLst>
      <p:ext uri="{BB962C8B-B14F-4D97-AF65-F5344CB8AC3E}">
        <p14:creationId xmlns:p14="http://schemas.microsoft.com/office/powerpoint/2010/main" val="402112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03FA-5B1E-4F89-8B53-2F693C7C9B1D}"/>
              </a:ext>
            </a:extLst>
          </p:cNvPr>
          <p:cNvSpPr>
            <a:spLocks noGrp="1"/>
          </p:cNvSpPr>
          <p:nvPr>
            <p:ph type="title"/>
          </p:nvPr>
        </p:nvSpPr>
        <p:spPr/>
        <p:txBody>
          <a:bodyPr/>
          <a:lstStyle/>
          <a:p>
            <a:r>
              <a:rPr lang="en-ID" dirty="0"/>
              <a:t>functional</a:t>
            </a:r>
          </a:p>
        </p:txBody>
      </p:sp>
      <p:graphicFrame>
        <p:nvGraphicFramePr>
          <p:cNvPr id="3" name="Table 3">
            <a:extLst>
              <a:ext uri="{FF2B5EF4-FFF2-40B4-BE49-F238E27FC236}">
                <a16:creationId xmlns:a16="http://schemas.microsoft.com/office/drawing/2014/main" id="{5566B279-5FE2-4342-A44A-FDC7B40DB214}"/>
              </a:ext>
            </a:extLst>
          </p:cNvPr>
          <p:cNvGraphicFramePr>
            <a:graphicFrameLocks noGrp="1"/>
          </p:cNvGraphicFramePr>
          <p:nvPr>
            <p:extLst>
              <p:ext uri="{D42A27DB-BD31-4B8C-83A1-F6EECF244321}">
                <p14:modId xmlns:p14="http://schemas.microsoft.com/office/powerpoint/2010/main" val="2926353368"/>
              </p:ext>
            </p:extLst>
          </p:nvPr>
        </p:nvGraphicFramePr>
        <p:xfrm>
          <a:off x="1524000" y="1397000"/>
          <a:ext cx="6096000" cy="4160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72104008"/>
                    </a:ext>
                  </a:extLst>
                </a:gridCol>
                <a:gridCol w="3048000">
                  <a:extLst>
                    <a:ext uri="{9D8B030D-6E8A-4147-A177-3AD203B41FA5}">
                      <a16:colId xmlns:a16="http://schemas.microsoft.com/office/drawing/2014/main" val="3715128221"/>
                    </a:ext>
                  </a:extLst>
                </a:gridCol>
              </a:tblGrid>
              <a:tr h="370840">
                <a:tc>
                  <a:txBody>
                    <a:bodyPr/>
                    <a:lstStyle/>
                    <a:p>
                      <a:r>
                        <a:rPr lang="en-SG" sz="1350" b="1" kern="1200" dirty="0">
                          <a:solidFill>
                            <a:schemeClr val="lt1"/>
                          </a:solidFill>
                          <a:effectLst/>
                          <a:latin typeface="+mn-lt"/>
                          <a:ea typeface="+mn-ea"/>
                          <a:cs typeface="+mn-cs"/>
                        </a:rPr>
                        <a:t>Update Profile </a:t>
                      </a:r>
                      <a:endParaRPr lang="en-ID" dirty="0"/>
                    </a:p>
                  </a:txBody>
                  <a:tcPr/>
                </a:tc>
                <a:tc>
                  <a:txBody>
                    <a:bodyPr/>
                    <a:lstStyle/>
                    <a:p>
                      <a:r>
                        <a:rPr lang="en-SG" sz="1350" b="1" kern="1200" dirty="0">
                          <a:solidFill>
                            <a:schemeClr val="lt1"/>
                          </a:solidFill>
                          <a:effectLst/>
                          <a:latin typeface="+mn-lt"/>
                          <a:ea typeface="+mn-ea"/>
                          <a:cs typeface="+mn-cs"/>
                        </a:rPr>
                        <a:t>Users are permitted to change their profile details, like their mobile number and address. Additionally, they have the option to monitor the status of their car sale postings and bookings or delete</a:t>
                      </a:r>
                      <a:endParaRPr lang="en-ID" dirty="0"/>
                    </a:p>
                  </a:txBody>
                  <a:tcPr/>
                </a:tc>
                <a:extLst>
                  <a:ext uri="{0D108BD9-81ED-4DB2-BD59-A6C34878D82A}">
                    <a16:rowId xmlns:a16="http://schemas.microsoft.com/office/drawing/2014/main" val="2500876841"/>
                  </a:ext>
                </a:extLst>
              </a:tr>
              <a:tr h="370840">
                <a:tc>
                  <a:txBody>
                    <a:bodyPr/>
                    <a:lstStyle/>
                    <a:p>
                      <a:r>
                        <a:rPr lang="en-SG" sz="1350" kern="1200" dirty="0">
                          <a:solidFill>
                            <a:schemeClr val="dk1"/>
                          </a:solidFill>
                          <a:effectLst/>
                          <a:latin typeface="+mn-lt"/>
                          <a:ea typeface="+mn-ea"/>
                          <a:cs typeface="+mn-cs"/>
                        </a:rPr>
                        <a:t>User management </a:t>
                      </a:r>
                      <a:endParaRPr lang="en-ID" dirty="0"/>
                    </a:p>
                  </a:txBody>
                  <a:tcPr/>
                </a:tc>
                <a:tc>
                  <a:txBody>
                    <a:bodyPr/>
                    <a:lstStyle/>
                    <a:p>
                      <a:r>
                        <a:rPr lang="en-US" sz="1350" kern="1200" dirty="0">
                          <a:solidFill>
                            <a:schemeClr val="dk1"/>
                          </a:solidFill>
                          <a:effectLst/>
                          <a:latin typeface="+mn-lt"/>
                          <a:ea typeface="+mn-ea"/>
                          <a:cs typeface="+mn-cs"/>
                        </a:rPr>
                        <a:t>To allow the administrator to view a list of registered users, mark a user as</a:t>
                      </a:r>
                      <a:endParaRPr lang="en-ID" sz="1350" kern="1200" dirty="0">
                        <a:solidFill>
                          <a:schemeClr val="dk1"/>
                        </a:solidFill>
                        <a:effectLst/>
                        <a:latin typeface="+mn-lt"/>
                        <a:ea typeface="+mn-ea"/>
                        <a:cs typeface="+mn-cs"/>
                      </a:endParaRPr>
                    </a:p>
                    <a:p>
                      <a:r>
                        <a:rPr lang="en-SG" sz="1350" kern="1200" dirty="0">
                          <a:solidFill>
                            <a:schemeClr val="dk1"/>
                          </a:solidFill>
                          <a:effectLst/>
                          <a:latin typeface="+mn-lt"/>
                          <a:ea typeface="+mn-ea"/>
                          <a:cs typeface="+mn-cs"/>
                        </a:rPr>
                        <a:t>administrator or update their profile or delete the user</a:t>
                      </a:r>
                      <a:endParaRPr lang="en-ID" dirty="0"/>
                    </a:p>
                  </a:txBody>
                  <a:tcPr/>
                </a:tc>
                <a:extLst>
                  <a:ext uri="{0D108BD9-81ED-4DB2-BD59-A6C34878D82A}">
                    <a16:rowId xmlns:a16="http://schemas.microsoft.com/office/drawing/2014/main" val="2586517564"/>
                  </a:ext>
                </a:extLst>
              </a:tr>
              <a:tr h="370840">
                <a:tc>
                  <a:txBody>
                    <a:bodyPr/>
                    <a:lstStyle/>
                    <a:p>
                      <a:r>
                        <a:rPr lang="en-SG" sz="1350" kern="1200" dirty="0">
                          <a:solidFill>
                            <a:schemeClr val="dk1"/>
                          </a:solidFill>
                          <a:effectLst/>
                          <a:latin typeface="+mn-lt"/>
                          <a:ea typeface="+mn-ea"/>
                          <a:cs typeface="+mn-cs"/>
                        </a:rPr>
                        <a:t>Car Management </a:t>
                      </a:r>
                      <a:endParaRPr lang="en-ID" dirty="0"/>
                    </a:p>
                  </a:txBody>
                  <a:tcPr/>
                </a:tc>
                <a:tc>
                  <a:txBody>
                    <a:bodyPr/>
                    <a:lstStyle/>
                    <a:p>
                      <a:r>
                        <a:rPr lang="en-US" sz="1350" kern="1200" dirty="0">
                          <a:solidFill>
                            <a:schemeClr val="dk1"/>
                          </a:solidFill>
                          <a:effectLst/>
                          <a:latin typeface="+mn-lt"/>
                          <a:ea typeface="+mn-ea"/>
                          <a:cs typeface="+mn-cs"/>
                        </a:rPr>
                        <a:t>To allow the administrator to view a list of cars posted, dele car posts, update</a:t>
                      </a:r>
                      <a:endParaRPr lang="en-ID" sz="1350" kern="1200" dirty="0">
                        <a:solidFill>
                          <a:schemeClr val="dk1"/>
                        </a:solidFill>
                        <a:effectLst/>
                        <a:latin typeface="+mn-lt"/>
                        <a:ea typeface="+mn-ea"/>
                        <a:cs typeface="+mn-cs"/>
                      </a:endParaRPr>
                    </a:p>
                    <a:p>
                      <a:r>
                        <a:rPr lang="en-SG" sz="1350" kern="1200" dirty="0">
                          <a:solidFill>
                            <a:schemeClr val="dk1"/>
                          </a:solidFill>
                          <a:effectLst/>
                          <a:latin typeface="+mn-lt"/>
                          <a:ea typeface="+mn-ea"/>
                          <a:cs typeface="+mn-cs"/>
                        </a:rPr>
                        <a:t>status for user booking based on bidding or updating status for car sale</a:t>
                      </a:r>
                      <a:endParaRPr lang="en-ID" dirty="0"/>
                    </a:p>
                  </a:txBody>
                  <a:tcPr/>
                </a:tc>
                <a:extLst>
                  <a:ext uri="{0D108BD9-81ED-4DB2-BD59-A6C34878D82A}">
                    <a16:rowId xmlns:a16="http://schemas.microsoft.com/office/drawing/2014/main" val="2751556696"/>
                  </a:ext>
                </a:extLst>
              </a:tr>
              <a:tr h="370840">
                <a:tc>
                  <a:txBody>
                    <a:bodyPr/>
                    <a:lstStyle/>
                    <a:p>
                      <a:r>
                        <a:rPr lang="en-SG" sz="1350" kern="1200" dirty="0">
                          <a:solidFill>
                            <a:schemeClr val="dk1"/>
                          </a:solidFill>
                          <a:effectLst/>
                          <a:latin typeface="+mn-lt"/>
                          <a:ea typeface="+mn-ea"/>
                          <a:cs typeface="+mn-cs"/>
                        </a:rPr>
                        <a:t>About us </a:t>
                      </a:r>
                      <a:endParaRPr lang="en-ID" dirty="0"/>
                    </a:p>
                  </a:txBody>
                  <a:tcPr/>
                </a:tc>
                <a:tc>
                  <a:txBody>
                    <a:bodyPr/>
                    <a:lstStyle/>
                    <a:p>
                      <a:r>
                        <a:rPr lang="en-SG" sz="1350" kern="1200" dirty="0">
                          <a:solidFill>
                            <a:schemeClr val="dk1"/>
                          </a:solidFill>
                          <a:effectLst/>
                          <a:latin typeface="+mn-lt"/>
                          <a:ea typeface="+mn-ea"/>
                          <a:cs typeface="+mn-cs"/>
                        </a:rPr>
                        <a:t>The page viewed by the user contains a description of the car </a:t>
                      </a:r>
                      <a:r>
                        <a:rPr lang="en-SG" sz="1350" kern="1200" dirty="0" err="1">
                          <a:solidFill>
                            <a:schemeClr val="dk1"/>
                          </a:solidFill>
                          <a:effectLst/>
                          <a:latin typeface="+mn-lt"/>
                          <a:ea typeface="+mn-ea"/>
                          <a:cs typeface="+mn-cs"/>
                        </a:rPr>
                        <a:t>seles</a:t>
                      </a:r>
                      <a:r>
                        <a:rPr lang="en-SG" sz="1350" kern="1200" dirty="0">
                          <a:solidFill>
                            <a:schemeClr val="dk1"/>
                          </a:solidFill>
                          <a:effectLst/>
                          <a:latin typeface="+mn-lt"/>
                          <a:ea typeface="+mn-ea"/>
                          <a:cs typeface="+mn-cs"/>
                        </a:rPr>
                        <a:t> website</a:t>
                      </a:r>
                      <a:endParaRPr lang="en-ID" dirty="0"/>
                    </a:p>
                  </a:txBody>
                  <a:tcPr/>
                </a:tc>
                <a:extLst>
                  <a:ext uri="{0D108BD9-81ED-4DB2-BD59-A6C34878D82A}">
                    <a16:rowId xmlns:a16="http://schemas.microsoft.com/office/drawing/2014/main" val="3370446257"/>
                  </a:ext>
                </a:extLst>
              </a:tr>
              <a:tr h="370840">
                <a:tc>
                  <a:txBody>
                    <a:bodyPr/>
                    <a:lstStyle/>
                    <a:p>
                      <a:r>
                        <a:rPr lang="en-SG" sz="1350" kern="1200" dirty="0">
                          <a:solidFill>
                            <a:schemeClr val="dk1"/>
                          </a:solidFill>
                          <a:effectLst/>
                          <a:latin typeface="+mn-lt"/>
                          <a:ea typeface="+mn-ea"/>
                          <a:cs typeface="+mn-cs"/>
                        </a:rPr>
                        <a:t>Contact us</a:t>
                      </a:r>
                      <a:endParaRPr lang="en-ID" dirty="0"/>
                    </a:p>
                  </a:txBody>
                  <a:tcPr/>
                </a:tc>
                <a:tc>
                  <a:txBody>
                    <a:bodyPr/>
                    <a:lstStyle/>
                    <a:p>
                      <a:r>
                        <a:rPr lang="en-SG" sz="1350" kern="1200" dirty="0">
                          <a:solidFill>
                            <a:schemeClr val="dk1"/>
                          </a:solidFill>
                          <a:effectLst/>
                          <a:latin typeface="+mn-lt"/>
                          <a:ea typeface="+mn-ea"/>
                          <a:cs typeface="+mn-cs"/>
                        </a:rPr>
                        <a:t>The page viewed by the user contains his feedback and can see the location of the store</a:t>
                      </a:r>
                      <a:endParaRPr lang="en-ID" dirty="0"/>
                    </a:p>
                  </a:txBody>
                  <a:tcPr/>
                </a:tc>
                <a:extLst>
                  <a:ext uri="{0D108BD9-81ED-4DB2-BD59-A6C34878D82A}">
                    <a16:rowId xmlns:a16="http://schemas.microsoft.com/office/drawing/2014/main" val="2357101212"/>
                  </a:ext>
                </a:extLst>
              </a:tr>
            </a:tbl>
          </a:graphicData>
        </a:graphic>
      </p:graphicFrame>
    </p:spTree>
    <p:extLst>
      <p:ext uri="{BB962C8B-B14F-4D97-AF65-F5344CB8AC3E}">
        <p14:creationId xmlns:p14="http://schemas.microsoft.com/office/powerpoint/2010/main" val="140450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Project Plan</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SG" dirty="0">
              <a:solidFill>
                <a:schemeClr val="tx1"/>
              </a:solidFill>
            </a:endParaRPr>
          </a:p>
        </p:txBody>
      </p:sp>
      <p:pic>
        <p:nvPicPr>
          <p:cNvPr id="6" name="Picture 5">
            <a:extLst>
              <a:ext uri="{FF2B5EF4-FFF2-40B4-BE49-F238E27FC236}">
                <a16:creationId xmlns:a16="http://schemas.microsoft.com/office/drawing/2014/main" id="{E96B17AF-0F33-4773-B78A-7587DE2490F8}"/>
              </a:ext>
            </a:extLst>
          </p:cNvPr>
          <p:cNvPicPr>
            <a:picLocks noChangeAspect="1"/>
          </p:cNvPicPr>
          <p:nvPr/>
        </p:nvPicPr>
        <p:blipFill>
          <a:blip r:embed="rId2"/>
          <a:stretch>
            <a:fillRect/>
          </a:stretch>
        </p:blipFill>
        <p:spPr>
          <a:xfrm>
            <a:off x="2195736" y="1268871"/>
            <a:ext cx="3576791" cy="5401345"/>
          </a:xfrm>
          <a:prstGeom prst="rect">
            <a:avLst/>
          </a:prstGeom>
        </p:spPr>
      </p:pic>
    </p:spTree>
    <p:extLst>
      <p:ext uri="{BB962C8B-B14F-4D97-AF65-F5344CB8AC3E}">
        <p14:creationId xmlns:p14="http://schemas.microsoft.com/office/powerpoint/2010/main" val="217340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DCC0450B-3E1A-4D77-A9D8-10BE20A5ACA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cs typeface="Arial" panose="020B0604020202020204" pitchFamily="34" charset="0"/>
              </a:rPr>
              <a:t>Stages of Risk Based Testing model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endParaRPr lang="en-SG" sz="1600" b="1"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742950" lvl="1" indent="-285750">
              <a:buFont typeface="Wingdings" panose="05000000000000000000" pitchFamily="2" charset="2"/>
              <a:buChar char="§"/>
              <a:defRPr/>
            </a:pPr>
            <a:endParaRPr lang="en-SG" sz="1600" dirty="0">
              <a:solidFill>
                <a:schemeClr val="tx1"/>
              </a:solidFill>
            </a:endParaRPr>
          </a:p>
          <a:p>
            <a:pPr marL="742950" lvl="1" indent="-285750">
              <a:buFont typeface="Wingdings" panose="05000000000000000000" pitchFamily="2" charset="2"/>
              <a:buChar char="§"/>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p:txBody>
      </p:sp>
      <p:graphicFrame>
        <p:nvGraphicFramePr>
          <p:cNvPr id="2" name="Table 2">
            <a:extLst>
              <a:ext uri="{FF2B5EF4-FFF2-40B4-BE49-F238E27FC236}">
                <a16:creationId xmlns:a16="http://schemas.microsoft.com/office/drawing/2014/main" id="{6B69582D-91C8-4764-9268-36A045BA5250}"/>
              </a:ext>
            </a:extLst>
          </p:cNvPr>
          <p:cNvGraphicFramePr>
            <a:graphicFrameLocks noGrp="1"/>
          </p:cNvGraphicFramePr>
          <p:nvPr>
            <p:extLst>
              <p:ext uri="{D42A27DB-BD31-4B8C-83A1-F6EECF244321}">
                <p14:modId xmlns:p14="http://schemas.microsoft.com/office/powerpoint/2010/main" val="2735623049"/>
              </p:ext>
            </p:extLst>
          </p:nvPr>
        </p:nvGraphicFramePr>
        <p:xfrm>
          <a:off x="251520" y="1196975"/>
          <a:ext cx="8533233" cy="5400377"/>
        </p:xfrm>
        <a:graphic>
          <a:graphicData uri="http://schemas.openxmlformats.org/drawingml/2006/table">
            <a:tbl>
              <a:tblPr firstRow="1" bandRow="1">
                <a:tableStyleId>{5C22544A-7EE6-4342-B048-85BDC9FD1C3A}</a:tableStyleId>
              </a:tblPr>
              <a:tblGrid>
                <a:gridCol w="2160525">
                  <a:extLst>
                    <a:ext uri="{9D8B030D-6E8A-4147-A177-3AD203B41FA5}">
                      <a16:colId xmlns:a16="http://schemas.microsoft.com/office/drawing/2014/main" val="535599340"/>
                    </a:ext>
                  </a:extLst>
                </a:gridCol>
                <a:gridCol w="2124236">
                  <a:extLst>
                    <a:ext uri="{9D8B030D-6E8A-4147-A177-3AD203B41FA5}">
                      <a16:colId xmlns:a16="http://schemas.microsoft.com/office/drawing/2014/main" val="4260241572"/>
                    </a:ext>
                  </a:extLst>
                </a:gridCol>
                <a:gridCol w="2124236">
                  <a:extLst>
                    <a:ext uri="{9D8B030D-6E8A-4147-A177-3AD203B41FA5}">
                      <a16:colId xmlns:a16="http://schemas.microsoft.com/office/drawing/2014/main" val="1376327206"/>
                    </a:ext>
                  </a:extLst>
                </a:gridCol>
                <a:gridCol w="2124236">
                  <a:extLst>
                    <a:ext uri="{9D8B030D-6E8A-4147-A177-3AD203B41FA5}">
                      <a16:colId xmlns:a16="http://schemas.microsoft.com/office/drawing/2014/main" val="1637052044"/>
                    </a:ext>
                  </a:extLst>
                </a:gridCol>
              </a:tblGrid>
              <a:tr h="522298">
                <a:tc>
                  <a:txBody>
                    <a:bodyPr/>
                    <a:lstStyle/>
                    <a:p>
                      <a:r>
                        <a:rPr lang="en-US" sz="1800" dirty="0">
                          <a:latin typeface="+mn-lt"/>
                        </a:rPr>
                        <a:t>Risk identifying </a:t>
                      </a:r>
                    </a:p>
                  </a:txBody>
                  <a:tcPr/>
                </a:tc>
                <a:tc>
                  <a:txBody>
                    <a:bodyPr/>
                    <a:lstStyle/>
                    <a:p>
                      <a:r>
                        <a:rPr lang="en-US" sz="1800" dirty="0">
                          <a:latin typeface="+mn-lt"/>
                        </a:rPr>
                        <a:t>Risk Impact Analysis</a:t>
                      </a:r>
                    </a:p>
                  </a:txBody>
                  <a:tcPr/>
                </a:tc>
                <a:tc>
                  <a:txBody>
                    <a:bodyPr/>
                    <a:lstStyle/>
                    <a:p>
                      <a:r>
                        <a:rPr lang="en-US" sz="1800" dirty="0">
                          <a:latin typeface="+mn-lt"/>
                        </a:rPr>
                        <a:t>Risk Mitigating </a:t>
                      </a:r>
                    </a:p>
                  </a:txBody>
                  <a:tcPr/>
                </a:tc>
                <a:tc>
                  <a:txBody>
                    <a:bodyPr/>
                    <a:lstStyle/>
                    <a:p>
                      <a:r>
                        <a:rPr lang="en-US" sz="1800" dirty="0">
                          <a:latin typeface="+mn-lt"/>
                        </a:rPr>
                        <a:t>Risk Monitoring</a:t>
                      </a:r>
                    </a:p>
                  </a:txBody>
                  <a:tcPr/>
                </a:tc>
                <a:extLst>
                  <a:ext uri="{0D108BD9-81ED-4DB2-BD59-A6C34878D82A}">
                    <a16:rowId xmlns:a16="http://schemas.microsoft.com/office/drawing/2014/main" val="2954822104"/>
                  </a:ext>
                </a:extLst>
              </a:tr>
              <a:tr h="4878079">
                <a:tc>
                  <a:txBody>
                    <a:bodyPr/>
                    <a:lstStyle/>
                    <a:p>
                      <a:r>
                        <a:rPr lang="en-ID" sz="1350" b="1" kern="1200" dirty="0">
                          <a:solidFill>
                            <a:schemeClr val="dk1"/>
                          </a:solidFill>
                          <a:effectLst/>
                          <a:latin typeface="+mn-lt"/>
                          <a:ea typeface="+mn-ea"/>
                          <a:cs typeface="+mn-cs"/>
                        </a:rPr>
                        <a:t>Risk can be identified in a variety of ways, including: -Brainstorming</a:t>
                      </a:r>
                    </a:p>
                    <a:p>
                      <a:r>
                        <a:rPr lang="en-ID" sz="1350" b="1" kern="1200" dirty="0">
                          <a:solidFill>
                            <a:schemeClr val="dk1"/>
                          </a:solidFill>
                          <a:effectLst/>
                          <a:latin typeface="+mn-lt"/>
                          <a:ea typeface="+mn-ea"/>
                          <a:cs typeface="+mn-cs"/>
                        </a:rPr>
                        <a:t>Alternately, the risk can be separated into three categories, including:</a:t>
                      </a:r>
                    </a:p>
                    <a:p>
                      <a:r>
                        <a:rPr lang="en-ID" sz="1350" b="1" kern="1200" dirty="0">
                          <a:solidFill>
                            <a:schemeClr val="dk1"/>
                          </a:solidFill>
                          <a:effectLst/>
                          <a:latin typeface="+mn-lt"/>
                          <a:ea typeface="+mn-ea"/>
                          <a:cs typeface="+mn-cs"/>
                        </a:rPr>
                        <a:t>• Functional risk, a known risk</a:t>
                      </a:r>
                    </a:p>
                    <a:p>
                      <a:r>
                        <a:rPr lang="en-ID" sz="1350" b="1" kern="1200" dirty="0">
                          <a:solidFill>
                            <a:schemeClr val="dk1"/>
                          </a:solidFill>
                          <a:effectLst/>
                          <a:latin typeface="+mn-lt"/>
                          <a:ea typeface="+mn-ea"/>
                          <a:cs typeface="+mn-cs"/>
                        </a:rPr>
                        <a:t>Technical risk and non-functional risk</a:t>
                      </a:r>
                    </a:p>
                    <a:p>
                      <a:r>
                        <a:rPr lang="en-ID" sz="1350" b="1" kern="1200" dirty="0">
                          <a:solidFill>
                            <a:schemeClr val="dk1"/>
                          </a:solidFill>
                          <a:effectLst/>
                          <a:latin typeface="+mn-lt"/>
                          <a:ea typeface="+mn-ea"/>
                          <a:cs typeface="+mn-cs"/>
                        </a:rPr>
                        <a:t>• Unknown risk may surface when testing:</a:t>
                      </a:r>
                    </a:p>
                    <a:p>
                      <a:r>
                        <a:rPr lang="en-ID" sz="1350" b="1" kern="1200" dirty="0">
                          <a:solidFill>
                            <a:schemeClr val="dk1"/>
                          </a:solidFill>
                          <a:effectLst/>
                          <a:latin typeface="+mn-lt"/>
                          <a:ea typeface="+mn-ea"/>
                          <a:cs typeface="+mn-cs"/>
                        </a:rPr>
                        <a:t>- Insufficient resources</a:t>
                      </a:r>
                    </a:p>
                    <a:p>
                      <a:r>
                        <a:rPr lang="en-ID" sz="1350" b="1" kern="1200" dirty="0">
                          <a:solidFill>
                            <a:schemeClr val="dk1"/>
                          </a:solidFill>
                          <a:effectLst/>
                          <a:latin typeface="+mn-lt"/>
                          <a:ea typeface="+mn-ea"/>
                          <a:cs typeface="+mn-cs"/>
                        </a:rPr>
                        <a:t>- Testing was delayed because a fault appeared suddenly.</a:t>
                      </a:r>
                    </a:p>
                    <a:p>
                      <a:r>
                        <a:rPr lang="en-ID" sz="1350" b="1" kern="1200" dirty="0">
                          <a:solidFill>
                            <a:schemeClr val="dk1"/>
                          </a:solidFill>
                          <a:effectLst/>
                          <a:latin typeface="+mn-lt"/>
                          <a:ea typeface="+mn-ea"/>
                          <a:cs typeface="+mn-cs"/>
                        </a:rPr>
                        <a:t>Unpredicted and having a major impact, unknown danger</a:t>
                      </a:r>
                    </a:p>
                    <a:p>
                      <a:r>
                        <a:rPr lang="en-ID" sz="1350" b="1" kern="1200" dirty="0">
                          <a:solidFill>
                            <a:schemeClr val="dk1"/>
                          </a:solidFill>
                          <a:effectLst/>
                          <a:latin typeface="+mn-lt"/>
                          <a:ea typeface="+mn-ea"/>
                          <a:cs typeface="+mn-cs"/>
                        </a:rPr>
                        <a:t>- System outage lasting longer than a day</a:t>
                      </a:r>
                    </a:p>
                    <a:p>
                      <a:r>
                        <a:rPr lang="en-ID" sz="1350" b="1" kern="1200" dirty="0">
                          <a:solidFill>
                            <a:schemeClr val="dk1"/>
                          </a:solidFill>
                          <a:effectLst/>
                          <a:latin typeface="+mn-lt"/>
                          <a:ea typeface="+mn-ea"/>
                          <a:cs typeface="+mn-cs"/>
                        </a:rPr>
                        <a:t>Natural disasters</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D" sz="1350" b="1" kern="1200" dirty="0">
                          <a:solidFill>
                            <a:schemeClr val="dk1"/>
                          </a:solidFill>
                          <a:effectLst/>
                          <a:latin typeface="+mn-lt"/>
                          <a:ea typeface="+mn-ea"/>
                          <a:cs typeface="+mn-cs"/>
                        </a:rPr>
                        <a:t>The risk matrix can be used by project managers to assess a risk's likelihood of happening and its impact on the project. By assigning each risk a rating on a scale, project managers may determine which dangers need the most attention. It's a tactic to ensure that risks are identified and dealt with methodically and </a:t>
                      </a:r>
                      <a:r>
                        <a:rPr lang="en-ID" sz="1350" b="1" kern="1200" dirty="0" err="1">
                          <a:solidFill>
                            <a:schemeClr val="dk1"/>
                          </a:solidFill>
                          <a:effectLst/>
                          <a:latin typeface="+mn-lt"/>
                          <a:ea typeface="+mn-ea"/>
                          <a:cs typeface="+mn-cs"/>
                        </a:rPr>
                        <a:t>effectively.Unpredicted</a:t>
                      </a:r>
                      <a:r>
                        <a:rPr lang="en-ID" sz="1350" b="1" kern="1200" dirty="0">
                          <a:solidFill>
                            <a:schemeClr val="dk1"/>
                          </a:solidFill>
                          <a:effectLst/>
                          <a:latin typeface="+mn-lt"/>
                          <a:ea typeface="+mn-ea"/>
                          <a:cs typeface="+mn-cs"/>
                        </a:rPr>
                        <a:t> and having a major impact, unknown danger- System outage lasting longer than a day - Natural disasters</a:t>
                      </a:r>
                      <a:endParaRPr lang="en-US" sz="1600" dirty="0">
                        <a:solidFill>
                          <a:schemeClr val="tx1"/>
                        </a:solidFill>
                        <a:latin typeface="+mn-lt"/>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D" sz="1350" b="1" kern="1200" dirty="0">
                          <a:solidFill>
                            <a:schemeClr val="dk1"/>
                          </a:solidFill>
                          <a:effectLst/>
                          <a:latin typeface="+mn-lt"/>
                          <a:ea typeface="+mn-ea"/>
                          <a:cs typeface="+mn-cs"/>
                        </a:rPr>
                        <a:t>After risks have been identified and assessed, a response strategy to handle them must be created. The reaction strategy can either involve eliminating the threat or reducing its effects to a reasonable level. The reduction of risk is what is referred to as risk management in the context of software development.</a:t>
                      </a:r>
                      <a:endParaRPr lang="en-US" sz="1600" dirty="0">
                        <a:solidFill>
                          <a:schemeClr val="tx1"/>
                        </a:solidFill>
                        <a:latin typeface="+mn-lt"/>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D" sz="1350" b="1" kern="1200" dirty="0">
                          <a:solidFill>
                            <a:schemeClr val="dk1"/>
                          </a:solidFill>
                          <a:effectLst/>
                          <a:latin typeface="+mn-lt"/>
                          <a:ea typeface="+mn-ea"/>
                          <a:cs typeface="+mn-cs"/>
                        </a:rPr>
                        <a:t>Monitoring and managing risks means keeping an eye out for any that might still be there as well as identifying any fresh ones that might emerge as the project moves forward. To monitor and manage risk, the team can use strategies including auditing, trend analysis, risk reassessment, and project status updates.</a:t>
                      </a:r>
                      <a:endParaRPr lang="en-US" sz="1600" dirty="0">
                        <a:solidFill>
                          <a:schemeClr val="tx1"/>
                        </a:solidFill>
                        <a:latin typeface="+mn-lt"/>
                      </a:endParaRPr>
                    </a:p>
                  </a:txBody>
                  <a:tcPr/>
                </a:tc>
                <a:extLst>
                  <a:ext uri="{0D108BD9-81ED-4DB2-BD59-A6C34878D82A}">
                    <a16:rowId xmlns:a16="http://schemas.microsoft.com/office/drawing/2014/main" val="210523139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cs typeface="Arial" panose="020B0604020202020204" pitchFamily="34" charset="0"/>
              </a:rPr>
              <a:t>Types of risks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a:solidFill>
                <a:schemeClr val="tx1"/>
              </a:solidFill>
            </a:endParaRPr>
          </a:p>
          <a:p>
            <a:pPr>
              <a:spcBef>
                <a:spcPts val="600"/>
              </a:spcBef>
              <a:spcAft>
                <a:spcPts val="600"/>
              </a:spcAft>
              <a:defRPr/>
            </a:pPr>
            <a:endParaRPr lang="en-SG">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a:solidFill>
                <a:schemeClr val="tx1"/>
              </a:solidFill>
            </a:endParaRPr>
          </a:p>
          <a:p>
            <a:pPr marL="285750" indent="-285750">
              <a:buFont typeface="Wingdings" panose="05000000000000000000" pitchFamily="2" charset="2"/>
              <a:buChar char="q"/>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1">
            <a:extLst>
              <a:ext uri="{FF2B5EF4-FFF2-40B4-BE49-F238E27FC236}">
                <a16:creationId xmlns:a16="http://schemas.microsoft.com/office/drawing/2014/main" id="{3D30013D-3409-674C-C6AA-CAFF9686E6FD}"/>
              </a:ext>
            </a:extLst>
          </p:cNvPr>
          <p:cNvSpPr>
            <a:spLocks noChangeArrowheads="1"/>
          </p:cNvSpPr>
          <p:nvPr/>
        </p:nvSpPr>
        <p:spPr bwMode="auto">
          <a:xfrm>
            <a:off x="-108520" y="1188552"/>
            <a:ext cx="194421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Arial" panose="020B0604020202020204" pitchFamily="34" charset="0"/>
              </a:rPr>
              <a:t>Types of Risk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58A619D-18CC-469B-BB33-05593957C204}"/>
              </a:ext>
            </a:extLst>
          </p:cNvPr>
          <p:cNvPicPr>
            <a:picLocks noChangeAspect="1"/>
          </p:cNvPicPr>
          <p:nvPr/>
        </p:nvPicPr>
        <p:blipFill>
          <a:blip r:embed="rId2"/>
          <a:stretch>
            <a:fillRect/>
          </a:stretch>
        </p:blipFill>
        <p:spPr>
          <a:xfrm>
            <a:off x="2069331" y="1460244"/>
            <a:ext cx="2972916" cy="4651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graphicFrame>
        <p:nvGraphicFramePr>
          <p:cNvPr id="2" name="Table 1">
            <a:extLst>
              <a:ext uri="{FF2B5EF4-FFF2-40B4-BE49-F238E27FC236}">
                <a16:creationId xmlns:a16="http://schemas.microsoft.com/office/drawing/2014/main" id="{17F14ACB-B044-4AD5-B355-B7D7DBD3E0C3}"/>
              </a:ext>
            </a:extLst>
          </p:cNvPr>
          <p:cNvGraphicFramePr>
            <a:graphicFrameLocks noGrp="1"/>
          </p:cNvGraphicFramePr>
          <p:nvPr>
            <p:extLst>
              <p:ext uri="{D42A27DB-BD31-4B8C-83A1-F6EECF244321}">
                <p14:modId xmlns:p14="http://schemas.microsoft.com/office/powerpoint/2010/main" val="933583373"/>
              </p:ext>
            </p:extLst>
          </p:nvPr>
        </p:nvGraphicFramePr>
        <p:xfrm>
          <a:off x="1115616" y="1412776"/>
          <a:ext cx="6523536" cy="4391930"/>
        </p:xfrm>
        <a:graphic>
          <a:graphicData uri="http://schemas.openxmlformats.org/drawingml/2006/table">
            <a:tbl>
              <a:tblPr firstRow="1" firstCol="1" bandRow="1">
                <a:tableStyleId>{5C22544A-7EE6-4342-B048-85BDC9FD1C3A}</a:tableStyleId>
              </a:tblPr>
              <a:tblGrid>
                <a:gridCol w="411383">
                  <a:extLst>
                    <a:ext uri="{9D8B030D-6E8A-4147-A177-3AD203B41FA5}">
                      <a16:colId xmlns:a16="http://schemas.microsoft.com/office/drawing/2014/main" val="201223343"/>
                    </a:ext>
                  </a:extLst>
                </a:gridCol>
                <a:gridCol w="682908">
                  <a:extLst>
                    <a:ext uri="{9D8B030D-6E8A-4147-A177-3AD203B41FA5}">
                      <a16:colId xmlns:a16="http://schemas.microsoft.com/office/drawing/2014/main" val="610045062"/>
                    </a:ext>
                  </a:extLst>
                </a:gridCol>
                <a:gridCol w="830956">
                  <a:extLst>
                    <a:ext uri="{9D8B030D-6E8A-4147-A177-3AD203B41FA5}">
                      <a16:colId xmlns:a16="http://schemas.microsoft.com/office/drawing/2014/main" val="539186857"/>
                    </a:ext>
                  </a:extLst>
                </a:gridCol>
                <a:gridCol w="1026252">
                  <a:extLst>
                    <a:ext uri="{9D8B030D-6E8A-4147-A177-3AD203B41FA5}">
                      <a16:colId xmlns:a16="http://schemas.microsoft.com/office/drawing/2014/main" val="617461064"/>
                    </a:ext>
                  </a:extLst>
                </a:gridCol>
                <a:gridCol w="689838">
                  <a:extLst>
                    <a:ext uri="{9D8B030D-6E8A-4147-A177-3AD203B41FA5}">
                      <a16:colId xmlns:a16="http://schemas.microsoft.com/office/drawing/2014/main" val="2628697409"/>
                    </a:ext>
                  </a:extLst>
                </a:gridCol>
                <a:gridCol w="913483">
                  <a:extLst>
                    <a:ext uri="{9D8B030D-6E8A-4147-A177-3AD203B41FA5}">
                      <a16:colId xmlns:a16="http://schemas.microsoft.com/office/drawing/2014/main" val="1109233388"/>
                    </a:ext>
                  </a:extLst>
                </a:gridCol>
                <a:gridCol w="718188">
                  <a:extLst>
                    <a:ext uri="{9D8B030D-6E8A-4147-A177-3AD203B41FA5}">
                      <a16:colId xmlns:a16="http://schemas.microsoft.com/office/drawing/2014/main" val="2104497753"/>
                    </a:ext>
                  </a:extLst>
                </a:gridCol>
                <a:gridCol w="1250528">
                  <a:extLst>
                    <a:ext uri="{9D8B030D-6E8A-4147-A177-3AD203B41FA5}">
                      <a16:colId xmlns:a16="http://schemas.microsoft.com/office/drawing/2014/main" val="2078173283"/>
                    </a:ext>
                  </a:extLst>
                </a:gridCol>
              </a:tblGrid>
              <a:tr h="479385">
                <a:tc>
                  <a:txBody>
                    <a:bodyPr/>
                    <a:lstStyle/>
                    <a:p>
                      <a:pPr algn="just">
                        <a:lnSpc>
                          <a:spcPts val="1300"/>
                        </a:lnSpc>
                        <a:spcBef>
                          <a:spcPts val="400"/>
                        </a:spcBef>
                        <a:spcAft>
                          <a:spcPts val="200"/>
                        </a:spcAft>
                      </a:pPr>
                      <a:r>
                        <a:rPr lang="en-US" sz="1000">
                          <a:effectLst/>
                        </a:rPr>
                        <a:t>Risk Id</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Test Scenario ID</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Test Scenario</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Test Objective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Test Priority</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Risk</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Technique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Expected Results</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859170574"/>
                  </a:ext>
                </a:extLst>
              </a:tr>
              <a:tr h="1298845">
                <a:tc>
                  <a:txBody>
                    <a:bodyPr/>
                    <a:lstStyle/>
                    <a:p>
                      <a:pPr algn="ctr">
                        <a:lnSpc>
                          <a:spcPts val="1300"/>
                        </a:lnSpc>
                        <a:spcBef>
                          <a:spcPts val="400"/>
                        </a:spcBef>
                        <a:spcAft>
                          <a:spcPts val="200"/>
                        </a:spcAft>
                      </a:pPr>
                      <a:r>
                        <a:rPr lang="en-US" sz="1000">
                          <a:effectLst/>
                        </a:rPr>
                        <a:t>1</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UA001</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Ensure user can register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To allow user to register with their credentials (name, username, email, password) successfully</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High</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nchor="ctr"/>
                </a:tc>
                <a:tc>
                  <a:txBody>
                    <a:bodyPr/>
                    <a:lstStyle/>
                    <a:p>
                      <a:pPr algn="just">
                        <a:lnSpc>
                          <a:spcPts val="1300"/>
                        </a:lnSpc>
                        <a:spcBef>
                          <a:spcPts val="400"/>
                        </a:spcBef>
                        <a:spcAft>
                          <a:spcPts val="200"/>
                        </a:spcAft>
                      </a:pPr>
                      <a:r>
                        <a:rPr lang="en-US" sz="1000">
                          <a:effectLst/>
                        </a:rPr>
                        <a:t>User is not able to register with their credentials</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UAT Testing</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After registering user will see the succes message and their credentials saved in the database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626532627"/>
                  </a:ext>
                </a:extLst>
              </a:tr>
              <a:tr h="807169">
                <a:tc>
                  <a:txBody>
                    <a:bodyPr/>
                    <a:lstStyle/>
                    <a:p>
                      <a:pPr algn="ctr">
                        <a:lnSpc>
                          <a:spcPts val="1300"/>
                        </a:lnSpc>
                        <a:spcBef>
                          <a:spcPts val="400"/>
                        </a:spcBef>
                        <a:spcAft>
                          <a:spcPts val="200"/>
                        </a:spcAft>
                      </a:pPr>
                      <a:r>
                        <a:rPr lang="en-US" sz="1000">
                          <a:effectLst/>
                        </a:rPr>
                        <a:t>2</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UA002</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Ensure user can login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To allow user to login with registered credentials</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High</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nchor="ctr"/>
                </a:tc>
                <a:tc>
                  <a:txBody>
                    <a:bodyPr/>
                    <a:lstStyle/>
                    <a:p>
                      <a:pPr algn="just">
                        <a:lnSpc>
                          <a:spcPts val="1300"/>
                        </a:lnSpc>
                        <a:spcBef>
                          <a:spcPts val="400"/>
                        </a:spcBef>
                        <a:spcAft>
                          <a:spcPts val="200"/>
                        </a:spcAft>
                      </a:pPr>
                      <a:r>
                        <a:rPr lang="en-US" sz="1000">
                          <a:effectLst/>
                        </a:rPr>
                        <a:t>User is not able to log in with registered credentials</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UAT Testing</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After login, user will reach to the home page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3715230293"/>
                  </a:ext>
                </a:extLst>
              </a:tr>
              <a:tr h="643277">
                <a:tc>
                  <a:txBody>
                    <a:bodyPr/>
                    <a:lstStyle/>
                    <a:p>
                      <a:pPr algn="ctr">
                        <a:lnSpc>
                          <a:spcPts val="1300"/>
                        </a:lnSpc>
                        <a:spcBef>
                          <a:spcPts val="400"/>
                        </a:spcBef>
                        <a:spcAft>
                          <a:spcPts val="200"/>
                        </a:spcAft>
                      </a:pPr>
                      <a:r>
                        <a:rPr lang="en-US" sz="1000">
                          <a:effectLst/>
                        </a:rPr>
                        <a:t>3</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UA003</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Ensure user car post a car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To allow user to post a car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High</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nchor="ctr"/>
                </a:tc>
                <a:tc>
                  <a:txBody>
                    <a:bodyPr/>
                    <a:lstStyle/>
                    <a:p>
                      <a:pPr algn="just">
                        <a:lnSpc>
                          <a:spcPts val="1300"/>
                        </a:lnSpc>
                        <a:spcBef>
                          <a:spcPts val="400"/>
                        </a:spcBef>
                        <a:spcAft>
                          <a:spcPts val="200"/>
                        </a:spcAft>
                      </a:pPr>
                      <a:r>
                        <a:rPr lang="en-US" sz="1000">
                          <a:effectLst/>
                        </a:rPr>
                        <a:t>User is not able to post a car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UAT Testing</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Users can post their car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3106277173"/>
                  </a:ext>
                </a:extLst>
              </a:tr>
              <a:tr h="643277">
                <a:tc>
                  <a:txBody>
                    <a:bodyPr/>
                    <a:lstStyle/>
                    <a:p>
                      <a:pPr algn="ctr">
                        <a:lnSpc>
                          <a:spcPts val="1300"/>
                        </a:lnSpc>
                        <a:spcBef>
                          <a:spcPts val="400"/>
                        </a:spcBef>
                        <a:spcAft>
                          <a:spcPts val="200"/>
                        </a:spcAft>
                      </a:pPr>
                      <a:r>
                        <a:rPr lang="en-US" sz="1000">
                          <a:effectLst/>
                        </a:rPr>
                        <a:t>4</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UA004</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Ensure user can search and view car detail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To allow user to search a particular car in the portal</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High</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nchor="ctr"/>
                </a:tc>
                <a:tc>
                  <a:txBody>
                    <a:bodyPr/>
                    <a:lstStyle/>
                    <a:p>
                      <a:pPr algn="just">
                        <a:lnSpc>
                          <a:spcPts val="1300"/>
                        </a:lnSpc>
                        <a:spcBef>
                          <a:spcPts val="400"/>
                        </a:spcBef>
                        <a:spcAft>
                          <a:spcPts val="200"/>
                        </a:spcAft>
                      </a:pPr>
                      <a:r>
                        <a:rPr lang="en-US" sz="1000">
                          <a:effectLst/>
                        </a:rPr>
                        <a:t>User is not able to find the expected car</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UAT Testing</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After giving the keyword user will see matched search result</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542551723"/>
                  </a:ext>
                </a:extLst>
              </a:tr>
              <a:tr h="479385">
                <a:tc>
                  <a:txBody>
                    <a:bodyPr/>
                    <a:lstStyle/>
                    <a:p>
                      <a:pPr algn="ctr">
                        <a:lnSpc>
                          <a:spcPts val="1300"/>
                        </a:lnSpc>
                        <a:spcBef>
                          <a:spcPts val="400"/>
                        </a:spcBef>
                        <a:spcAft>
                          <a:spcPts val="200"/>
                        </a:spcAft>
                      </a:pPr>
                      <a:r>
                        <a:rPr lang="en-US" sz="1000">
                          <a:effectLst/>
                        </a:rPr>
                        <a:t>5</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UA005</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Ensure user can update his profile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To allow user to update their profile </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ctr">
                        <a:lnSpc>
                          <a:spcPts val="1300"/>
                        </a:lnSpc>
                        <a:spcBef>
                          <a:spcPts val="400"/>
                        </a:spcBef>
                        <a:spcAft>
                          <a:spcPts val="200"/>
                        </a:spcAft>
                      </a:pPr>
                      <a:r>
                        <a:rPr lang="en-US" sz="1000">
                          <a:effectLst/>
                        </a:rPr>
                        <a:t>High</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nchor="ctr"/>
                </a:tc>
                <a:tc>
                  <a:txBody>
                    <a:bodyPr/>
                    <a:lstStyle/>
                    <a:p>
                      <a:pPr algn="just">
                        <a:lnSpc>
                          <a:spcPts val="1300"/>
                        </a:lnSpc>
                        <a:spcBef>
                          <a:spcPts val="400"/>
                        </a:spcBef>
                        <a:spcAft>
                          <a:spcPts val="200"/>
                        </a:spcAft>
                      </a:pPr>
                      <a:r>
                        <a:rPr lang="en-US" sz="1000">
                          <a:effectLst/>
                        </a:rPr>
                        <a:t>Users is not able to update their profile</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a:effectLst/>
                        </a:rPr>
                        <a:t>UAT Testing</a:t>
                      </a:r>
                      <a:endParaRPr lang="en-ID" sz="1000" b="1">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tc>
                  <a:txBody>
                    <a:bodyPr/>
                    <a:lstStyle/>
                    <a:p>
                      <a:pPr algn="just">
                        <a:lnSpc>
                          <a:spcPts val="1300"/>
                        </a:lnSpc>
                        <a:spcBef>
                          <a:spcPts val="400"/>
                        </a:spcBef>
                        <a:spcAft>
                          <a:spcPts val="200"/>
                        </a:spcAft>
                      </a:pPr>
                      <a:r>
                        <a:rPr lang="en-US" sz="1000" dirty="0">
                          <a:effectLst/>
                        </a:rPr>
                        <a:t>Users can see updated details in their profile</a:t>
                      </a:r>
                      <a:endParaRPr lang="en-ID" sz="1000" b="1" dirty="0">
                        <a:effectLst/>
                        <a:latin typeface="Cambria" panose="02040503050406030204" pitchFamily="18" charset="0"/>
                        <a:ea typeface="Calibri" panose="020F0502020204030204" pitchFamily="34" charset="0"/>
                        <a:cs typeface="Arial" panose="020B0604020202020204" pitchFamily="34" charset="0"/>
                      </a:endParaRPr>
                    </a:p>
                  </a:txBody>
                  <a:tcPr marL="68078" marR="68078" marT="0" marB="0"/>
                </a:tc>
                <a:extLst>
                  <a:ext uri="{0D108BD9-81ED-4DB2-BD59-A6C34878D82A}">
                    <a16:rowId xmlns:a16="http://schemas.microsoft.com/office/drawing/2014/main" val="2712966681"/>
                  </a:ext>
                </a:extLst>
              </a:tr>
            </a:tbl>
          </a:graphicData>
        </a:graphic>
      </p:graphicFrame>
    </p:spTree>
    <p:extLst>
      <p:ext uri="{BB962C8B-B14F-4D97-AF65-F5344CB8AC3E}">
        <p14:creationId xmlns:p14="http://schemas.microsoft.com/office/powerpoint/2010/main" val="100754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688" y="3573016"/>
            <a:ext cx="5797421" cy="369332"/>
          </a:xfrm>
          <a:prstGeom prst="rect">
            <a:avLst/>
          </a:prstGeom>
          <a:noFill/>
        </p:spPr>
        <p:txBody>
          <a:bodyPr wrap="none" rtlCol="0">
            <a:spAutoFit/>
          </a:bodyPr>
          <a:lstStyle/>
          <a:p>
            <a:r>
              <a:rPr lang="en-SG" dirty="0"/>
              <a:t>Insert the 5x5 matrix that’s used in the risk assessment</a:t>
            </a:r>
          </a:p>
        </p:txBody>
      </p:sp>
      <p:sp>
        <p:nvSpPr>
          <p:cNvPr id="6"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graphicFrame>
        <p:nvGraphicFramePr>
          <p:cNvPr id="2" name="Table 1">
            <a:extLst>
              <a:ext uri="{FF2B5EF4-FFF2-40B4-BE49-F238E27FC236}">
                <a16:creationId xmlns:a16="http://schemas.microsoft.com/office/drawing/2014/main" id="{BA06F30B-7089-4453-B2C3-CCAB04307A3B}"/>
              </a:ext>
            </a:extLst>
          </p:cNvPr>
          <p:cNvGraphicFramePr>
            <a:graphicFrameLocks noGrp="1"/>
          </p:cNvGraphicFramePr>
          <p:nvPr>
            <p:extLst>
              <p:ext uri="{D42A27DB-BD31-4B8C-83A1-F6EECF244321}">
                <p14:modId xmlns:p14="http://schemas.microsoft.com/office/powerpoint/2010/main" val="2152049922"/>
              </p:ext>
            </p:extLst>
          </p:nvPr>
        </p:nvGraphicFramePr>
        <p:xfrm>
          <a:off x="1259632" y="1178138"/>
          <a:ext cx="6109970" cy="2318258"/>
        </p:xfrm>
        <a:graphic>
          <a:graphicData uri="http://schemas.openxmlformats.org/drawingml/2006/table">
            <a:tbl>
              <a:tblPr firstRow="1" firstCol="1" bandRow="1">
                <a:tableStyleId>{5C22544A-7EE6-4342-B048-85BDC9FD1C3A}</a:tableStyleId>
              </a:tblPr>
              <a:tblGrid>
                <a:gridCol w="539750">
                  <a:extLst>
                    <a:ext uri="{9D8B030D-6E8A-4147-A177-3AD203B41FA5}">
                      <a16:colId xmlns:a16="http://schemas.microsoft.com/office/drawing/2014/main" val="909929255"/>
                    </a:ext>
                  </a:extLst>
                </a:gridCol>
                <a:gridCol w="1666240">
                  <a:extLst>
                    <a:ext uri="{9D8B030D-6E8A-4147-A177-3AD203B41FA5}">
                      <a16:colId xmlns:a16="http://schemas.microsoft.com/office/drawing/2014/main" val="469025314"/>
                    </a:ext>
                  </a:extLst>
                </a:gridCol>
                <a:gridCol w="765175">
                  <a:extLst>
                    <a:ext uri="{9D8B030D-6E8A-4147-A177-3AD203B41FA5}">
                      <a16:colId xmlns:a16="http://schemas.microsoft.com/office/drawing/2014/main" val="667566583"/>
                    </a:ext>
                  </a:extLst>
                </a:gridCol>
                <a:gridCol w="604520">
                  <a:extLst>
                    <a:ext uri="{9D8B030D-6E8A-4147-A177-3AD203B41FA5}">
                      <a16:colId xmlns:a16="http://schemas.microsoft.com/office/drawing/2014/main" val="269663265"/>
                    </a:ext>
                  </a:extLst>
                </a:gridCol>
                <a:gridCol w="948690">
                  <a:extLst>
                    <a:ext uri="{9D8B030D-6E8A-4147-A177-3AD203B41FA5}">
                      <a16:colId xmlns:a16="http://schemas.microsoft.com/office/drawing/2014/main" val="3403119433"/>
                    </a:ext>
                  </a:extLst>
                </a:gridCol>
                <a:gridCol w="830580">
                  <a:extLst>
                    <a:ext uri="{9D8B030D-6E8A-4147-A177-3AD203B41FA5}">
                      <a16:colId xmlns:a16="http://schemas.microsoft.com/office/drawing/2014/main" val="2620504010"/>
                    </a:ext>
                  </a:extLst>
                </a:gridCol>
                <a:gridCol w="755015">
                  <a:extLst>
                    <a:ext uri="{9D8B030D-6E8A-4147-A177-3AD203B41FA5}">
                      <a16:colId xmlns:a16="http://schemas.microsoft.com/office/drawing/2014/main" val="2194606800"/>
                    </a:ext>
                  </a:extLst>
                </a:gridCol>
              </a:tblGrid>
              <a:tr h="0">
                <a:tc>
                  <a:txBody>
                    <a:bodyPr/>
                    <a:lstStyle/>
                    <a:p>
                      <a:pPr algn="ctr">
                        <a:lnSpc>
                          <a:spcPts val="1300"/>
                        </a:lnSpc>
                        <a:spcBef>
                          <a:spcPts val="400"/>
                        </a:spcBef>
                        <a:spcAft>
                          <a:spcPts val="200"/>
                        </a:spcAft>
                      </a:pPr>
                      <a:r>
                        <a:rPr lang="en-US" sz="1000">
                          <a:effectLst/>
                        </a:rPr>
                        <a:t>Risk ID</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Risk</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Likelihood</a:t>
                      </a:r>
                      <a:endParaRPr lang="en-ID" sz="1000">
                        <a:effectLst/>
                      </a:endParaRPr>
                    </a:p>
                    <a:p>
                      <a:pPr algn="ctr">
                        <a:lnSpc>
                          <a:spcPts val="1300"/>
                        </a:lnSpc>
                        <a:spcBef>
                          <a:spcPts val="400"/>
                        </a:spcBef>
                        <a:spcAft>
                          <a:spcPts val="200"/>
                        </a:spcAft>
                      </a:pPr>
                      <a:r>
                        <a:rPr lang="en-US" sz="1000">
                          <a:effectLst/>
                        </a:rPr>
                        <a:t>(1-5)</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Impact</a:t>
                      </a:r>
                      <a:endParaRPr lang="en-ID" sz="1000">
                        <a:effectLst/>
                      </a:endParaRPr>
                    </a:p>
                    <a:p>
                      <a:pPr algn="ctr">
                        <a:lnSpc>
                          <a:spcPts val="1300"/>
                        </a:lnSpc>
                        <a:spcBef>
                          <a:spcPts val="400"/>
                        </a:spcBef>
                        <a:spcAft>
                          <a:spcPts val="200"/>
                        </a:spcAft>
                      </a:pPr>
                      <a:r>
                        <a:rPr lang="en-US" sz="1000">
                          <a:effectLst/>
                        </a:rPr>
                        <a:t>(1 – 5)</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Type of</a:t>
                      </a:r>
                      <a:endParaRPr lang="en-ID" sz="1000">
                        <a:effectLst/>
                      </a:endParaRPr>
                    </a:p>
                    <a:p>
                      <a:pPr algn="ctr">
                        <a:lnSpc>
                          <a:spcPts val="1300"/>
                        </a:lnSpc>
                        <a:spcBef>
                          <a:spcPts val="400"/>
                        </a:spcBef>
                        <a:spcAft>
                          <a:spcPts val="200"/>
                        </a:spcAft>
                      </a:pPr>
                      <a:r>
                        <a:rPr lang="en-US" sz="1000">
                          <a:effectLst/>
                        </a:rPr>
                        <a:t>Testing                      </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Risk </a:t>
                      </a:r>
                      <a:endParaRPr lang="en-ID" sz="1000">
                        <a:effectLst/>
                      </a:endParaRPr>
                    </a:p>
                    <a:p>
                      <a:pPr algn="ctr">
                        <a:lnSpc>
                          <a:spcPts val="1300"/>
                        </a:lnSpc>
                        <a:spcBef>
                          <a:spcPts val="400"/>
                        </a:spcBef>
                        <a:spcAft>
                          <a:spcPts val="200"/>
                        </a:spcAft>
                      </a:pPr>
                      <a:r>
                        <a:rPr lang="en-US" sz="1000">
                          <a:effectLst/>
                        </a:rPr>
                        <a:t>Rating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Risk Level</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4959732"/>
                  </a:ext>
                </a:extLst>
              </a:tr>
              <a:tr h="0">
                <a:tc>
                  <a:txBody>
                    <a:bodyPr/>
                    <a:lstStyle/>
                    <a:p>
                      <a:pPr algn="ctr">
                        <a:lnSpc>
                          <a:spcPts val="1300"/>
                        </a:lnSpc>
                        <a:spcBef>
                          <a:spcPts val="400"/>
                        </a:spcBef>
                        <a:spcAft>
                          <a:spcPts val="200"/>
                        </a:spcAft>
                      </a:pPr>
                      <a:r>
                        <a:rPr lang="en-US" sz="1000">
                          <a:effectLst/>
                        </a:rPr>
                        <a:t>1</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000">
                          <a:effectLst/>
                        </a:rPr>
                        <a:t>User is not be able register in the system </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4</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UAT Testing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12</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High</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08026363"/>
                  </a:ext>
                </a:extLst>
              </a:tr>
              <a:tr h="0">
                <a:tc>
                  <a:txBody>
                    <a:bodyPr/>
                    <a:lstStyle/>
                    <a:p>
                      <a:pPr algn="ctr">
                        <a:lnSpc>
                          <a:spcPts val="1300"/>
                        </a:lnSpc>
                        <a:spcBef>
                          <a:spcPts val="400"/>
                        </a:spcBef>
                        <a:spcAft>
                          <a:spcPts val="200"/>
                        </a:spcAft>
                      </a:pPr>
                      <a:r>
                        <a:rPr lang="en-US" sz="1000">
                          <a:effectLst/>
                        </a:rPr>
                        <a:t>2</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000">
                          <a:effectLst/>
                        </a:rPr>
                        <a:t>User will not be able to reach the portal home page to post or view cars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4</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UAT Testing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12</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High</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56140705"/>
                  </a:ext>
                </a:extLst>
              </a:tr>
              <a:tr h="0">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000">
                          <a:effectLst/>
                        </a:rPr>
                        <a:t>User will not be able to sell their car</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4</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UAT Testing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12</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High</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0883642"/>
                  </a:ext>
                </a:extLst>
              </a:tr>
              <a:tr h="0">
                <a:tc>
                  <a:txBody>
                    <a:bodyPr/>
                    <a:lstStyle/>
                    <a:p>
                      <a:pPr algn="ctr">
                        <a:lnSpc>
                          <a:spcPts val="1300"/>
                        </a:lnSpc>
                        <a:spcBef>
                          <a:spcPts val="400"/>
                        </a:spcBef>
                        <a:spcAft>
                          <a:spcPts val="200"/>
                        </a:spcAft>
                      </a:pPr>
                      <a:r>
                        <a:rPr lang="en-US" sz="1000">
                          <a:effectLst/>
                        </a:rPr>
                        <a:t>4</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000">
                          <a:effectLst/>
                        </a:rPr>
                        <a:t>User will not be able to find the car expected</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UAT Testing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9</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High</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7342322"/>
                  </a:ext>
                </a:extLst>
              </a:tr>
              <a:tr h="0">
                <a:tc>
                  <a:txBody>
                    <a:bodyPr/>
                    <a:lstStyle/>
                    <a:p>
                      <a:pPr algn="ctr">
                        <a:lnSpc>
                          <a:spcPts val="1300"/>
                        </a:lnSpc>
                        <a:spcBef>
                          <a:spcPts val="400"/>
                        </a:spcBef>
                        <a:spcAft>
                          <a:spcPts val="200"/>
                        </a:spcAft>
                      </a:pPr>
                      <a:r>
                        <a:rPr lang="en-US" sz="1000">
                          <a:effectLst/>
                        </a:rPr>
                        <a:t>5</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000">
                          <a:effectLst/>
                        </a:rPr>
                        <a:t>User will not be able to complete their profile information</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3</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UAT Testing</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9</a:t>
                      </a:r>
                      <a:endParaRPr lang="en-ID" sz="10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High</a:t>
                      </a:r>
                      <a:endParaRPr lang="en-ID" sz="10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7813834"/>
                  </a:ext>
                </a:extLst>
              </a:tr>
            </a:tbl>
          </a:graphicData>
        </a:graphic>
      </p:graphicFrame>
      <p:pic>
        <p:nvPicPr>
          <p:cNvPr id="7" name="Picture 6" descr="Likelihood And Consequences Of Risk Assessment Matrix | Presentation  PowerPoint Templates | PPT Slide Templates | Presentation Slides Design Idea">
            <a:extLst>
              <a:ext uri="{FF2B5EF4-FFF2-40B4-BE49-F238E27FC236}">
                <a16:creationId xmlns:a16="http://schemas.microsoft.com/office/drawing/2014/main" id="{262CD3BE-D069-4D63-A4F9-E3AC4031CD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33354" y="4018968"/>
            <a:ext cx="4962525" cy="3721735"/>
          </a:xfrm>
          <a:prstGeom prst="rect">
            <a:avLst/>
          </a:prstGeom>
          <a:noFill/>
          <a:ln>
            <a:noFill/>
          </a:ln>
        </p:spPr>
      </p:pic>
    </p:spTree>
    <p:extLst>
      <p:ext uri="{BB962C8B-B14F-4D97-AF65-F5344CB8AC3E}">
        <p14:creationId xmlns:p14="http://schemas.microsoft.com/office/powerpoint/2010/main" val="239309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a:spcBef>
                <a:spcPts val="600"/>
              </a:spcBef>
              <a:spcAft>
                <a:spcPts val="600"/>
              </a:spcAft>
              <a:defRPr/>
            </a:pPr>
            <a:endParaRPr lang="en-SG" dirty="0">
              <a:solidFill>
                <a:schemeClr val="tx1"/>
              </a:solidFill>
            </a:endParaRPr>
          </a:p>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3">
            <a:extLst>
              <a:ext uri="{FF2B5EF4-FFF2-40B4-BE49-F238E27FC236}">
                <a16:creationId xmlns:a16="http://schemas.microsoft.com/office/drawing/2014/main" id="{5DA7BF8B-9C22-459C-8009-14FF99808CEF}"/>
              </a:ext>
            </a:extLst>
          </p:cNvPr>
          <p:cNvGraphicFramePr>
            <a:graphicFrameLocks noGrp="1"/>
          </p:cNvGraphicFramePr>
          <p:nvPr>
            <p:extLst>
              <p:ext uri="{D42A27DB-BD31-4B8C-83A1-F6EECF244321}">
                <p14:modId xmlns:p14="http://schemas.microsoft.com/office/powerpoint/2010/main" val="3525012648"/>
              </p:ext>
            </p:extLst>
          </p:nvPr>
        </p:nvGraphicFramePr>
        <p:xfrm>
          <a:off x="467544" y="1628800"/>
          <a:ext cx="1944216" cy="4253096"/>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464848541"/>
                    </a:ext>
                  </a:extLst>
                </a:gridCol>
              </a:tblGrid>
              <a:tr h="523722">
                <a:tc>
                  <a:txBody>
                    <a:bodyPr/>
                    <a:lstStyle/>
                    <a:p>
                      <a:r>
                        <a:rPr lang="en-US" sz="1800" dirty="0"/>
                        <a:t>Risk Analysis</a:t>
                      </a:r>
                    </a:p>
                  </a:txBody>
                  <a:tcPr/>
                </a:tc>
                <a:extLst>
                  <a:ext uri="{0D108BD9-81ED-4DB2-BD59-A6C34878D82A}">
                    <a16:rowId xmlns:a16="http://schemas.microsoft.com/office/drawing/2014/main" val="2115563634"/>
                  </a:ext>
                </a:extLst>
              </a:tr>
              <a:tr h="3729374">
                <a:tc>
                  <a:txBody>
                    <a:bodyPr/>
                    <a:lstStyle/>
                    <a:p>
                      <a:r>
                        <a:rPr lang="en-ID" sz="1600" dirty="0"/>
                        <a:t>-Identify all potential risks.</a:t>
                      </a:r>
                    </a:p>
                    <a:p>
                      <a:r>
                        <a:rPr lang="en-ID" sz="1600" dirty="0"/>
                        <a:t>-Divide the risks into functional, technical, and </a:t>
                      </a:r>
                      <a:r>
                        <a:rPr lang="en-ID" sz="1600" dirty="0" err="1"/>
                        <a:t>nonfunctional</a:t>
                      </a:r>
                      <a:r>
                        <a:rPr lang="en-ID" sz="1600" dirty="0"/>
                        <a:t> risks.</a:t>
                      </a:r>
                    </a:p>
                    <a:p>
                      <a:r>
                        <a:rPr lang="en-ID" sz="1600" dirty="0"/>
                        <a:t>Using the risk matrix, determine the level of risk.</a:t>
                      </a:r>
                    </a:p>
                    <a:p>
                      <a:r>
                        <a:rPr lang="en-ID" sz="1600" dirty="0"/>
                        <a:t>Prioritize the extremely high risk situations.</a:t>
                      </a:r>
                      <a:endParaRPr lang="en-US" sz="1600" dirty="0"/>
                    </a:p>
                  </a:txBody>
                  <a:tcPr/>
                </a:tc>
                <a:extLst>
                  <a:ext uri="{0D108BD9-81ED-4DB2-BD59-A6C34878D82A}">
                    <a16:rowId xmlns:a16="http://schemas.microsoft.com/office/drawing/2014/main" val="291082398"/>
                  </a:ext>
                </a:extLst>
              </a:tr>
            </a:tbl>
          </a:graphicData>
        </a:graphic>
      </p:graphicFrame>
      <p:graphicFrame>
        <p:nvGraphicFramePr>
          <p:cNvPr id="4" name="Table 3">
            <a:extLst>
              <a:ext uri="{FF2B5EF4-FFF2-40B4-BE49-F238E27FC236}">
                <a16:creationId xmlns:a16="http://schemas.microsoft.com/office/drawing/2014/main" id="{E70F2B50-C622-4B66-B748-504C447A4296}"/>
              </a:ext>
            </a:extLst>
          </p:cNvPr>
          <p:cNvGraphicFramePr>
            <a:graphicFrameLocks noGrp="1"/>
          </p:cNvGraphicFramePr>
          <p:nvPr>
            <p:extLst>
              <p:ext uri="{D42A27DB-BD31-4B8C-83A1-F6EECF244321}">
                <p14:modId xmlns:p14="http://schemas.microsoft.com/office/powerpoint/2010/main" val="3282692001"/>
              </p:ext>
            </p:extLst>
          </p:nvPr>
        </p:nvGraphicFramePr>
        <p:xfrm>
          <a:off x="3505945" y="1616462"/>
          <a:ext cx="1979712" cy="4093391"/>
        </p:xfrm>
        <a:graphic>
          <a:graphicData uri="http://schemas.openxmlformats.org/drawingml/2006/table">
            <a:tbl>
              <a:tblPr firstRow="1" bandRow="1">
                <a:tableStyleId>{5C22544A-7EE6-4342-B048-85BDC9FD1C3A}</a:tableStyleId>
              </a:tblPr>
              <a:tblGrid>
                <a:gridCol w="1979712">
                  <a:extLst>
                    <a:ext uri="{9D8B030D-6E8A-4147-A177-3AD203B41FA5}">
                      <a16:colId xmlns:a16="http://schemas.microsoft.com/office/drawing/2014/main" val="3464848541"/>
                    </a:ext>
                  </a:extLst>
                </a:gridCol>
              </a:tblGrid>
              <a:tr h="504056">
                <a:tc>
                  <a:txBody>
                    <a:bodyPr/>
                    <a:lstStyle/>
                    <a:p>
                      <a:r>
                        <a:rPr lang="en-US" sz="1800" dirty="0"/>
                        <a:t>Test planning</a:t>
                      </a:r>
                    </a:p>
                  </a:txBody>
                  <a:tcPr/>
                </a:tc>
                <a:extLst>
                  <a:ext uri="{0D108BD9-81ED-4DB2-BD59-A6C34878D82A}">
                    <a16:rowId xmlns:a16="http://schemas.microsoft.com/office/drawing/2014/main" val="2115563634"/>
                  </a:ext>
                </a:extLst>
              </a:tr>
              <a:tr h="3589335">
                <a:tc>
                  <a:txBody>
                    <a:bodyPr/>
                    <a:lstStyle/>
                    <a:p>
                      <a:pPr marL="285750" indent="-285750">
                        <a:buFontTx/>
                        <a:buChar char="-"/>
                      </a:pPr>
                      <a:r>
                        <a:rPr lang="en-ID" sz="1600" kern="1200" dirty="0">
                          <a:solidFill>
                            <a:schemeClr val="dk1"/>
                          </a:solidFill>
                          <a:effectLst/>
                          <a:latin typeface="+mn-lt"/>
                          <a:ea typeface="+mn-ea"/>
                          <a:cs typeface="+mn-cs"/>
                        </a:rPr>
                        <a:t>SDLC Model, spiral model is chosen.</a:t>
                      </a:r>
                    </a:p>
                    <a:p>
                      <a:pPr marL="285750" indent="-285750">
                        <a:buFontTx/>
                        <a:buChar char="-"/>
                      </a:pPr>
                      <a:r>
                        <a:rPr lang="en-ID" sz="1600" kern="1200" dirty="0">
                          <a:solidFill>
                            <a:schemeClr val="dk1"/>
                          </a:solidFill>
                          <a:effectLst/>
                          <a:latin typeface="+mn-lt"/>
                          <a:ea typeface="+mn-ea"/>
                          <a:cs typeface="+mn-cs"/>
                        </a:rPr>
                        <a:t>The test strategy and timetable are created based on the risk assessment.</a:t>
                      </a:r>
                    </a:p>
                  </a:txBody>
                  <a:tcPr/>
                </a:tc>
                <a:extLst>
                  <a:ext uri="{0D108BD9-81ED-4DB2-BD59-A6C34878D82A}">
                    <a16:rowId xmlns:a16="http://schemas.microsoft.com/office/drawing/2014/main" val="291082398"/>
                  </a:ext>
                </a:extLst>
              </a:tr>
            </a:tbl>
          </a:graphicData>
        </a:graphic>
      </p:graphicFrame>
      <p:graphicFrame>
        <p:nvGraphicFramePr>
          <p:cNvPr id="7" name="Table 3">
            <a:extLst>
              <a:ext uri="{FF2B5EF4-FFF2-40B4-BE49-F238E27FC236}">
                <a16:creationId xmlns:a16="http://schemas.microsoft.com/office/drawing/2014/main" id="{B6C30045-6885-4C6C-8A5C-85F1266E5DDA}"/>
              </a:ext>
            </a:extLst>
          </p:cNvPr>
          <p:cNvGraphicFramePr>
            <a:graphicFrameLocks noGrp="1"/>
          </p:cNvGraphicFramePr>
          <p:nvPr>
            <p:extLst>
              <p:ext uri="{D42A27DB-BD31-4B8C-83A1-F6EECF244321}">
                <p14:modId xmlns:p14="http://schemas.microsoft.com/office/powerpoint/2010/main" val="3052598271"/>
              </p:ext>
            </p:extLst>
          </p:nvPr>
        </p:nvGraphicFramePr>
        <p:xfrm>
          <a:off x="6588224" y="1647786"/>
          <a:ext cx="1971330" cy="4230649"/>
        </p:xfrm>
        <a:graphic>
          <a:graphicData uri="http://schemas.openxmlformats.org/drawingml/2006/table">
            <a:tbl>
              <a:tblPr firstRow="1" bandRow="1">
                <a:tableStyleId>{5C22544A-7EE6-4342-B048-85BDC9FD1C3A}</a:tableStyleId>
              </a:tblPr>
              <a:tblGrid>
                <a:gridCol w="1971330">
                  <a:extLst>
                    <a:ext uri="{9D8B030D-6E8A-4147-A177-3AD203B41FA5}">
                      <a16:colId xmlns:a16="http://schemas.microsoft.com/office/drawing/2014/main" val="3464848541"/>
                    </a:ext>
                  </a:extLst>
                </a:gridCol>
              </a:tblGrid>
              <a:tr h="520958">
                <a:tc>
                  <a:txBody>
                    <a:bodyPr/>
                    <a:lstStyle/>
                    <a:p>
                      <a:r>
                        <a:rPr lang="en-US" sz="1800" dirty="0"/>
                        <a:t>Test Execution</a:t>
                      </a:r>
                    </a:p>
                  </a:txBody>
                  <a:tcPr/>
                </a:tc>
                <a:extLst>
                  <a:ext uri="{0D108BD9-81ED-4DB2-BD59-A6C34878D82A}">
                    <a16:rowId xmlns:a16="http://schemas.microsoft.com/office/drawing/2014/main" val="2115563634"/>
                  </a:ext>
                </a:extLst>
              </a:tr>
              <a:tr h="3709691">
                <a:tc>
                  <a:txBody>
                    <a:bodyPr/>
                    <a:lstStyle/>
                    <a:p>
                      <a:r>
                        <a:rPr lang="en-ID" sz="1600" kern="1200" dirty="0">
                          <a:solidFill>
                            <a:schemeClr val="dk1"/>
                          </a:solidFill>
                          <a:effectLst/>
                          <a:latin typeface="+mn-lt"/>
                          <a:ea typeface="+mn-ea"/>
                          <a:cs typeface="+mn-cs"/>
                        </a:rPr>
                        <a:t>The execution of tests is......</a:t>
                      </a:r>
                      <a:endParaRPr lang="en-GB" sz="1600" kern="1200" dirty="0">
                        <a:solidFill>
                          <a:schemeClr val="dk1"/>
                        </a:solidFill>
                        <a:effectLst/>
                        <a:latin typeface="+mn-lt"/>
                        <a:ea typeface="+mn-ea"/>
                        <a:cs typeface="+mn-cs"/>
                      </a:endParaRPr>
                    </a:p>
                    <a:p>
                      <a:pPr marL="342900" indent="-342900">
                        <a:buAutoNum type="arabicPeriod"/>
                      </a:pPr>
                      <a:r>
                        <a:rPr lang="en-GB" sz="1600" kern="1200" dirty="0">
                          <a:solidFill>
                            <a:schemeClr val="dk1"/>
                          </a:solidFill>
                          <a:effectLst/>
                          <a:latin typeface="+mn-lt"/>
                          <a:ea typeface="+mn-ea"/>
                          <a:cs typeface="+mn-cs"/>
                        </a:rPr>
                        <a:t>UAT</a:t>
                      </a:r>
                    </a:p>
                    <a:p>
                      <a:pPr marL="342900" indent="-342900">
                        <a:buAutoNum type="arabicPeriod"/>
                      </a:pPr>
                      <a:r>
                        <a:rPr lang="en-GB" sz="1600" kern="1200" dirty="0">
                          <a:solidFill>
                            <a:schemeClr val="dk1"/>
                          </a:solidFill>
                          <a:effectLst/>
                          <a:latin typeface="+mn-lt"/>
                          <a:ea typeface="+mn-ea"/>
                          <a:cs typeface="+mn-cs"/>
                        </a:rPr>
                        <a:t>Unit</a:t>
                      </a:r>
                    </a:p>
                    <a:p>
                      <a:pPr marL="342900" indent="-342900">
                        <a:buAutoNum type="arabicPeriod"/>
                      </a:pPr>
                      <a:r>
                        <a:rPr lang="en-GB" sz="1600" kern="1200" dirty="0">
                          <a:solidFill>
                            <a:schemeClr val="dk1"/>
                          </a:solidFill>
                          <a:effectLst/>
                          <a:latin typeface="+mn-lt"/>
                          <a:ea typeface="+mn-ea"/>
                          <a:cs typeface="+mn-cs"/>
                        </a:rPr>
                        <a:t>Performance</a:t>
                      </a:r>
                    </a:p>
                    <a:p>
                      <a:pPr marL="342900" indent="-342900">
                        <a:buAutoNum type="arabicPeriod"/>
                      </a:pPr>
                      <a:r>
                        <a:rPr lang="en-GB" sz="1600" kern="1200" baseline="0" dirty="0" err="1">
                          <a:solidFill>
                            <a:schemeClr val="dk1"/>
                          </a:solidFill>
                          <a:effectLst/>
                          <a:latin typeface="+mn-lt"/>
                          <a:ea typeface="+mn-ea"/>
                          <a:cs typeface="+mn-cs"/>
                        </a:rPr>
                        <a:t>Compability</a:t>
                      </a:r>
                      <a:endParaRPr lang="en-GB" sz="1600" kern="1200" baseline="0" dirty="0">
                        <a:solidFill>
                          <a:schemeClr val="dk1"/>
                        </a:solidFill>
                        <a:effectLst/>
                        <a:latin typeface="+mn-lt"/>
                        <a:ea typeface="+mn-ea"/>
                        <a:cs typeface="+mn-cs"/>
                      </a:endParaRPr>
                    </a:p>
                    <a:p>
                      <a:pPr marL="342900" indent="-342900">
                        <a:buAutoNum type="arabicPeriod"/>
                      </a:pPr>
                      <a:r>
                        <a:rPr lang="en-GB" sz="1600" kern="1200" baseline="0" dirty="0">
                          <a:solidFill>
                            <a:schemeClr val="dk1"/>
                          </a:solidFill>
                          <a:effectLst/>
                          <a:latin typeface="+mn-lt"/>
                          <a:ea typeface="+mn-ea"/>
                          <a:cs typeface="+mn-cs"/>
                        </a:rPr>
                        <a:t>Portability</a:t>
                      </a:r>
                    </a:p>
                    <a:p>
                      <a:pPr marL="342900" indent="-342900">
                        <a:buAutoNum type="arabicPeriod"/>
                      </a:pPr>
                      <a:r>
                        <a:rPr lang="en-GB" sz="1600" kern="1200" baseline="0" dirty="0">
                          <a:solidFill>
                            <a:schemeClr val="dk1"/>
                          </a:solidFill>
                          <a:effectLst/>
                          <a:latin typeface="+mn-lt"/>
                          <a:ea typeface="+mn-ea"/>
                          <a:cs typeface="+mn-cs"/>
                        </a:rPr>
                        <a:t>Usability</a:t>
                      </a:r>
                    </a:p>
                    <a:p>
                      <a:pPr marL="342900" indent="-342900">
                        <a:buAutoNum type="arabicPeriod"/>
                      </a:pPr>
                      <a:r>
                        <a:rPr lang="en-GB" sz="1600" kern="1200" baseline="0" dirty="0">
                          <a:solidFill>
                            <a:schemeClr val="dk1"/>
                          </a:solidFill>
                          <a:effectLst/>
                          <a:latin typeface="+mn-lt"/>
                          <a:ea typeface="+mn-ea"/>
                          <a:cs typeface="+mn-cs"/>
                        </a:rPr>
                        <a:t>security </a:t>
                      </a:r>
                      <a:endParaRPr lang="en-US" sz="1600" kern="1200" dirty="0">
                        <a:solidFill>
                          <a:schemeClr val="dk1"/>
                        </a:solidFill>
                        <a:effectLst/>
                        <a:latin typeface="+mn-lt"/>
                        <a:ea typeface="+mn-ea"/>
                        <a:cs typeface="+mn-cs"/>
                      </a:endParaRPr>
                    </a:p>
                  </a:txBody>
                  <a:tcPr/>
                </a:tc>
                <a:extLst>
                  <a:ext uri="{0D108BD9-81ED-4DB2-BD59-A6C34878D82A}">
                    <a16:rowId xmlns:a16="http://schemas.microsoft.com/office/drawing/2014/main" val="291082398"/>
                  </a:ext>
                </a:extLst>
              </a:tr>
            </a:tbl>
          </a:graphicData>
        </a:graphic>
      </p:graphicFrame>
      <p:sp>
        <p:nvSpPr>
          <p:cNvPr id="9" name="Arrow: Right 8">
            <a:extLst>
              <a:ext uri="{FF2B5EF4-FFF2-40B4-BE49-F238E27FC236}">
                <a16:creationId xmlns:a16="http://schemas.microsoft.com/office/drawing/2014/main" id="{B6848FD7-8428-4EE3-9578-D7618DED224C}"/>
              </a:ext>
            </a:extLst>
          </p:cNvPr>
          <p:cNvSpPr/>
          <p:nvPr/>
        </p:nvSpPr>
        <p:spPr>
          <a:xfrm>
            <a:off x="2591780" y="3539324"/>
            <a:ext cx="734145"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37F9823-E6F0-4DBC-9A83-95AE86FBC8D2}"/>
              </a:ext>
            </a:extLst>
          </p:cNvPr>
          <p:cNvSpPr/>
          <p:nvPr/>
        </p:nvSpPr>
        <p:spPr>
          <a:xfrm>
            <a:off x="5665677" y="3501595"/>
            <a:ext cx="734145"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68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88583B5B-4AB7-43D7-8673-3F42459817E7}"/>
              </a:ext>
            </a:extLst>
          </p:cNvPr>
          <p:cNvSpPr txBox="1">
            <a:spLocks noChangeArrowheads="1"/>
          </p:cNvSpPr>
          <p:nvPr/>
        </p:nvSpPr>
        <p:spPr bwMode="auto">
          <a:xfrm>
            <a:off x="34925" y="404813"/>
            <a:ext cx="69853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700" dirty="0">
                <a:solidFill>
                  <a:srgbClr val="FFFFFF"/>
                </a:solidFill>
                <a:cs typeface="Arial" panose="020B0604020202020204" pitchFamily="34" charset="0"/>
              </a:rPr>
              <a:t>7.Qualitative and Quantitative Risk Analysis</a:t>
            </a:r>
            <a:endParaRPr lang="en-US" altLang="en-US" sz="27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3" name="Table 3">
            <a:extLst>
              <a:ext uri="{FF2B5EF4-FFF2-40B4-BE49-F238E27FC236}">
                <a16:creationId xmlns:a16="http://schemas.microsoft.com/office/drawing/2014/main" id="{7327AE4A-CA5C-4FAB-898C-A7E19A8296A5}"/>
              </a:ext>
            </a:extLst>
          </p:cNvPr>
          <p:cNvGraphicFramePr>
            <a:graphicFrameLocks noGrp="1"/>
          </p:cNvGraphicFramePr>
          <p:nvPr>
            <p:extLst>
              <p:ext uri="{D42A27DB-BD31-4B8C-83A1-F6EECF244321}">
                <p14:modId xmlns:p14="http://schemas.microsoft.com/office/powerpoint/2010/main" val="1068637453"/>
              </p:ext>
            </p:extLst>
          </p:nvPr>
        </p:nvGraphicFramePr>
        <p:xfrm>
          <a:off x="323528" y="1397000"/>
          <a:ext cx="8496944" cy="2435932"/>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1180907274"/>
                    </a:ext>
                  </a:extLst>
                </a:gridCol>
                <a:gridCol w="4248472">
                  <a:extLst>
                    <a:ext uri="{9D8B030D-6E8A-4147-A177-3AD203B41FA5}">
                      <a16:colId xmlns:a16="http://schemas.microsoft.com/office/drawing/2014/main" val="18957214"/>
                    </a:ext>
                  </a:extLst>
                </a:gridCol>
              </a:tblGrid>
              <a:tr h="591840">
                <a:tc>
                  <a:txBody>
                    <a:bodyPr/>
                    <a:lstStyle/>
                    <a:p>
                      <a:r>
                        <a:rPr lang="en-US" sz="1800" dirty="0"/>
                        <a:t>Qualitative Risk Analysis</a:t>
                      </a:r>
                    </a:p>
                  </a:txBody>
                  <a:tcPr/>
                </a:tc>
                <a:tc>
                  <a:txBody>
                    <a:bodyPr/>
                    <a:lstStyle/>
                    <a:p>
                      <a:r>
                        <a:rPr lang="en-US" sz="1800" dirty="0"/>
                        <a:t>Quantitative Risk Analysis</a:t>
                      </a:r>
                    </a:p>
                  </a:txBody>
                  <a:tcPr/>
                </a:tc>
                <a:extLst>
                  <a:ext uri="{0D108BD9-81ED-4DB2-BD59-A6C34878D82A}">
                    <a16:rowId xmlns:a16="http://schemas.microsoft.com/office/drawing/2014/main" val="2454366813"/>
                  </a:ext>
                </a:extLst>
              </a:tr>
              <a:tr h="1844092">
                <a:tc>
                  <a:txBody>
                    <a:bodyPr/>
                    <a:lstStyle/>
                    <a:p>
                      <a:pPr marL="285750" indent="-285750">
                        <a:buFontTx/>
                        <a:buChar char="-"/>
                      </a:pPr>
                      <a:r>
                        <a:rPr lang="en-ID" sz="1600" kern="1200" dirty="0">
                          <a:solidFill>
                            <a:schemeClr val="dk1"/>
                          </a:solidFill>
                          <a:effectLst/>
                          <a:latin typeface="+mn-lt"/>
                          <a:ea typeface="+mn-ea"/>
                          <a:cs typeface="+mn-cs"/>
                        </a:rPr>
                        <a:t>Qualitative risk assessment is subjective.</a:t>
                      </a:r>
                    </a:p>
                    <a:p>
                      <a:pPr marL="285750" indent="-285750">
                        <a:buFontTx/>
                        <a:buChar char="-"/>
                      </a:pPr>
                      <a:r>
                        <a:rPr lang="en-ID" sz="1600" kern="1200" dirty="0">
                          <a:solidFill>
                            <a:schemeClr val="dk1"/>
                          </a:solidFill>
                          <a:effectLst/>
                          <a:latin typeface="+mn-lt"/>
                          <a:ea typeface="+mn-ea"/>
                          <a:cs typeface="+mn-cs"/>
                        </a:rPr>
                        <a:t>Using a risk assessment matrix, predict risk severity based on likelihood and impact.</a:t>
                      </a:r>
                    </a:p>
                    <a:p>
                      <a:pPr marL="285750" indent="-285750">
                        <a:buFontTx/>
                        <a:buChar char="-"/>
                      </a:pPr>
                      <a:r>
                        <a:rPr lang="en-ID" sz="1600" kern="1200" dirty="0">
                          <a:solidFill>
                            <a:schemeClr val="dk1"/>
                          </a:solidFill>
                          <a:effectLst/>
                          <a:latin typeface="+mn-lt"/>
                          <a:ea typeface="+mn-ea"/>
                          <a:cs typeface="+mn-cs"/>
                        </a:rPr>
                        <a:t> No numerical estimate for a fund or budget </a:t>
                      </a:r>
                      <a:endParaRPr lang="en-US" sz="1600" dirty="0"/>
                    </a:p>
                  </a:txBody>
                  <a:tcPr/>
                </a:tc>
                <a:tc>
                  <a:txBody>
                    <a:bodyPr/>
                    <a:lstStyle/>
                    <a:p>
                      <a:pPr marL="285750" indent="-285750">
                        <a:buFontTx/>
                        <a:buChar char="-"/>
                      </a:pPr>
                      <a:r>
                        <a:rPr lang="en-ID" sz="1600" kern="1200" dirty="0">
                          <a:solidFill>
                            <a:schemeClr val="dk1"/>
                          </a:solidFill>
                          <a:effectLst/>
                          <a:latin typeface="+mn-lt"/>
                          <a:ea typeface="+mn-ea"/>
                          <a:cs typeface="+mn-cs"/>
                        </a:rPr>
                        <a:t>Quantitative risk analysis is objective</a:t>
                      </a:r>
                    </a:p>
                    <a:p>
                      <a:pPr marL="285750" indent="-285750">
                        <a:buFontTx/>
                        <a:buChar char="-"/>
                      </a:pPr>
                      <a:r>
                        <a:rPr lang="en-ID" sz="1600" kern="1200" dirty="0">
                          <a:solidFill>
                            <a:schemeClr val="dk1"/>
                          </a:solidFill>
                          <a:effectLst/>
                          <a:latin typeface="+mn-lt"/>
                          <a:ea typeface="+mn-ea"/>
                          <a:cs typeface="+mn-cs"/>
                        </a:rPr>
                        <a:t> Include prioritized list of risk done using a risk matrix</a:t>
                      </a:r>
                    </a:p>
                    <a:p>
                      <a:pPr marL="285750" indent="-285750">
                        <a:buFontTx/>
                        <a:buChar char="-"/>
                      </a:pPr>
                      <a:r>
                        <a:rPr lang="en-ID" sz="1600" kern="1200" dirty="0">
                          <a:solidFill>
                            <a:schemeClr val="dk1"/>
                          </a:solidFill>
                          <a:effectLst/>
                          <a:latin typeface="+mn-lt"/>
                          <a:ea typeface="+mn-ea"/>
                          <a:cs typeface="+mn-cs"/>
                        </a:rPr>
                        <a:t>Includes reliable data such as completion</a:t>
                      </a:r>
                    </a:p>
                    <a:p>
                      <a:pPr marL="285750" indent="-285750">
                        <a:buFontTx/>
                        <a:buChar char="-"/>
                      </a:pPr>
                      <a:r>
                        <a:rPr lang="en-ID" sz="1600" kern="1200" dirty="0">
                          <a:solidFill>
                            <a:schemeClr val="dk1"/>
                          </a:solidFill>
                          <a:effectLst/>
                          <a:latin typeface="+mn-lt"/>
                          <a:ea typeface="+mn-ea"/>
                          <a:cs typeface="+mn-cs"/>
                        </a:rPr>
                        <a:t> Time ,schedule, budget resources and so on</a:t>
                      </a:r>
                      <a:endParaRPr lang="en-US" sz="1600" dirty="0"/>
                    </a:p>
                  </a:txBody>
                  <a:tcPr/>
                </a:tc>
                <a:extLst>
                  <a:ext uri="{0D108BD9-81ED-4DB2-BD59-A6C34878D82A}">
                    <a16:rowId xmlns:a16="http://schemas.microsoft.com/office/drawing/2014/main" val="242944715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82E13A20-D46F-409D-9012-8F11C2A2AB37}"/>
              </a:ext>
            </a:extLst>
          </p:cNvPr>
          <p:cNvGraphicFramePr>
            <a:graphicFrameLocks noGrp="1"/>
          </p:cNvGraphicFramePr>
          <p:nvPr>
            <p:extLst>
              <p:ext uri="{D42A27DB-BD31-4B8C-83A1-F6EECF244321}">
                <p14:modId xmlns:p14="http://schemas.microsoft.com/office/powerpoint/2010/main" val="3077644195"/>
              </p:ext>
            </p:extLst>
          </p:nvPr>
        </p:nvGraphicFramePr>
        <p:xfrm>
          <a:off x="179512" y="2204864"/>
          <a:ext cx="8640762" cy="2790825"/>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722">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2447348365"/>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34724167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9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8. Security Testing</a:t>
            </a:r>
          </a:p>
        </p:txBody>
      </p:sp>
      <p:sp>
        <p:nvSpPr>
          <p:cNvPr id="3" name="Rectangle 2">
            <a:extLst>
              <a:ext uri="{FF2B5EF4-FFF2-40B4-BE49-F238E27FC236}">
                <a16:creationId xmlns:a16="http://schemas.microsoft.com/office/drawing/2014/main" id="{DA98F469-4DE3-4609-B63F-4AAE3856938F}"/>
              </a:ext>
            </a:extLst>
          </p:cNvPr>
          <p:cNvSpPr/>
          <p:nvPr/>
        </p:nvSpPr>
        <p:spPr>
          <a:xfrm>
            <a:off x="107950" y="1177891"/>
            <a:ext cx="8856663"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628650" indent="-171450" algn="just">
              <a:lnSpc>
                <a:spcPct val="150000"/>
              </a:lnSpc>
              <a:spcBef>
                <a:spcPts val="400"/>
              </a:spcBef>
              <a:spcAft>
                <a:spcPts val="200"/>
              </a:spcAft>
              <a:buFont typeface="Arial" panose="020B0604020202020204" pitchFamily="34" charset="0"/>
              <a:buChar char="•"/>
            </a:pPr>
            <a:r>
              <a:rPr lang="en-US" sz="1200" b="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What is security testing ?</a:t>
            </a:r>
            <a:endParaRPr lang="en-ID" sz="1200" b="1" dirty="0">
              <a:effectLst/>
              <a:latin typeface="Cambria" panose="02040503050406030204" pitchFamily="18" charset="0"/>
              <a:ea typeface="Calibri" panose="020F0502020204030204" pitchFamily="34" charset="0"/>
              <a:cs typeface="Arial" panose="020B0604020202020204" pitchFamily="34" charset="0"/>
            </a:endParaRPr>
          </a:p>
          <a:p>
            <a:pPr marL="900430" marR="355600" algn="just">
              <a:lnSpc>
                <a:spcPct val="150000"/>
              </a:lnSpc>
              <a:spcBef>
                <a:spcPts val="400"/>
              </a:spcBef>
              <a:spcAft>
                <a:spcPts val="200"/>
              </a:spcAft>
            </a:pPr>
            <a:r>
              <a:rPr lang="en-SG" sz="1200" b="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Security testing is a type of software testing that is focused on identifying vulnerabilities and weaknesses in an application or system's security measures. The objective of security testing is to ensure that the system or application is secure from potential threats such as hacking, unauthorized access, data breaches, and other cyber-attacks.</a:t>
            </a:r>
            <a:endParaRPr lang="en-ID" sz="1200" b="1" dirty="0">
              <a:effectLst/>
              <a:latin typeface="Cambria" panose="02040503050406030204" pitchFamily="18" charset="0"/>
              <a:ea typeface="Calibri" panose="020F0502020204030204" pitchFamily="34" charset="0"/>
              <a:cs typeface="Arial" panose="020B0604020202020204"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r>
              <a:rPr lang="en-GB" sz="1600" spc="-5" dirty="0">
                <a:solidFill>
                  <a:srgbClr val="000000"/>
                </a:solidFill>
                <a:ea typeface="Calibri" panose="020F0502020204030204" pitchFamily="34" charset="0"/>
                <a:cs typeface="Myanmar Text" panose="020B0502040204020203" pitchFamily="34" charset="0"/>
              </a:rPr>
              <a:t>-Types of security testing</a:t>
            </a: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r>
              <a:rPr lang="en-GB" sz="1600" spc="-5" dirty="0">
                <a:solidFill>
                  <a:srgbClr val="000000"/>
                </a:solidFill>
                <a:effectLst/>
                <a:ea typeface="Calibri" panose="020F0502020204030204" pitchFamily="34" charset="0"/>
                <a:cs typeface="Myanmar Text" panose="020B0502040204020203" pitchFamily="34" charset="0"/>
              </a:rPr>
              <a:t>- How it is conducted-  Authentication, Authorization, SQL injection. </a:t>
            </a:r>
          </a:p>
          <a:p>
            <a:pPr algn="just">
              <a:defRPr/>
            </a:pPr>
            <a:r>
              <a:rPr lang="en-US" sz="1400" dirty="0">
                <a:solidFill>
                  <a:schemeClr val="tx1"/>
                </a:solidFill>
              </a:rPr>
              <a:t>	</a:t>
            </a:r>
            <a:r>
              <a:rPr lang="en-ID" sz="1400" dirty="0">
                <a:solidFill>
                  <a:schemeClr val="tx1"/>
                </a:solidFill>
              </a:rPr>
              <a:t>To make sure that the system only permits authorized users to access it, authentication testing is done by 	attempting to get into the system using multiple sorts of credentials, such as legitimate and illegitimate 	usernames and passwords.</a:t>
            </a:r>
          </a:p>
          <a:p>
            <a:pPr algn="just">
              <a:defRPr/>
            </a:pPr>
            <a:r>
              <a:rPr lang="en-ID" sz="1400" dirty="0">
                <a:solidFill>
                  <a:schemeClr val="tx1"/>
                </a:solidFill>
              </a:rPr>
              <a:t>- To make sure that the system only permits authorized users to access certain resources or take certain actions, authorization testing is carried out by making an effort to access those resources or do those actions.</a:t>
            </a:r>
          </a:p>
          <a:p>
            <a:pPr algn="just">
              <a:defRPr/>
            </a:pPr>
            <a:r>
              <a:rPr lang="en-ID" sz="1400" dirty="0">
                <a:solidFill>
                  <a:schemeClr val="tx1"/>
                </a:solidFill>
              </a:rPr>
              <a:t>- To test whether the system can recognize and thwart these kinds of attacks, malicious SQL code is intentionally injected into the system.</a:t>
            </a:r>
            <a:endParaRPr lang="en-SG" sz="1400" dirty="0">
              <a:solidFill>
                <a:schemeClr val="tx1"/>
              </a:solidFill>
            </a:endParaRPr>
          </a:p>
          <a:p>
            <a:pPr marL="285750" indent="-285750">
              <a:buFont typeface="Wingdings" panose="05000000000000000000" pitchFamily="2" charset="2"/>
              <a:buChar char="q"/>
              <a:defRPr/>
            </a:pPr>
            <a:endParaRPr lang="en-SG" sz="1400" dirty="0">
              <a:solidFill>
                <a:schemeClr val="tx1"/>
              </a:solidFill>
            </a:endParaRPr>
          </a:p>
        </p:txBody>
      </p:sp>
      <p:pic>
        <p:nvPicPr>
          <p:cNvPr id="5" name="Picture 4" descr="What is Security Testing? Example">
            <a:extLst>
              <a:ext uri="{FF2B5EF4-FFF2-40B4-BE49-F238E27FC236}">
                <a16:creationId xmlns:a16="http://schemas.microsoft.com/office/drawing/2014/main" id="{90EEA659-4C19-403A-9E67-35559E2BB1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24944"/>
            <a:ext cx="1951112" cy="18781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9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202843"/>
            <a:ext cx="8856663"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spcBef>
                <a:spcPts val="0"/>
              </a:spcBef>
              <a:spcAft>
                <a:spcPts val="1000"/>
              </a:spcAft>
            </a:pPr>
            <a:r>
              <a:rPr lang="en-GB" sz="1600" dirty="0">
                <a:solidFill>
                  <a:schemeClr val="tx1"/>
                </a:solidFill>
                <a:effectLst/>
                <a:ea typeface="Calibri" panose="020F0502020204030204" pitchFamily="34" charset="0"/>
                <a:cs typeface="Myanmar Text" panose="020B0502040204020203" pitchFamily="34" charset="0"/>
              </a:rPr>
              <a:t>Test plan	: A Test Plan is a concept and deliverable that defines the strategy that will be used to </a:t>
            </a:r>
            <a:r>
              <a:rPr lang="en-GB" sz="1600" dirty="0" err="1">
                <a:solidFill>
                  <a:schemeClr val="tx1"/>
                </a:solidFill>
                <a:effectLst/>
                <a:ea typeface="Calibri" panose="020F0502020204030204" pitchFamily="34" charset="0"/>
                <a:cs typeface="Myanmar Text" panose="020B0502040204020203" pitchFamily="34" charset="0"/>
              </a:rPr>
              <a:t>verifiy</a:t>
            </a:r>
            <a:r>
              <a:rPr lang="en-GB" sz="1600" dirty="0">
                <a:solidFill>
                  <a:schemeClr val="tx1"/>
                </a:solidFill>
                <a:effectLst/>
                <a:ea typeface="Calibri" panose="020F0502020204030204" pitchFamily="34" charset="0"/>
                <a:cs typeface="Myanmar Text" panose="020B0502040204020203" pitchFamily="34" charset="0"/>
              </a:rPr>
              <a:t> that the product or system is </a:t>
            </a:r>
            <a:r>
              <a:rPr lang="en-GB" sz="1600" dirty="0" err="1">
                <a:solidFill>
                  <a:schemeClr val="tx1"/>
                </a:solidFill>
                <a:effectLst/>
                <a:ea typeface="Calibri" panose="020F0502020204030204" pitchFamily="34" charset="0"/>
                <a:cs typeface="Myanmar Text" panose="020B0502040204020203" pitchFamily="34" charset="0"/>
              </a:rPr>
              <a:t>develoved</a:t>
            </a:r>
            <a:r>
              <a:rPr lang="en-GB" sz="1600" dirty="0">
                <a:solidFill>
                  <a:schemeClr val="tx1"/>
                </a:solidFill>
                <a:effectLst/>
                <a:ea typeface="Calibri" panose="020F0502020204030204" pitchFamily="34" charset="0"/>
                <a:cs typeface="Myanmar Text" panose="020B0502040204020203" pitchFamily="34" charset="0"/>
              </a:rPr>
              <a:t> according to its specification and requirement.</a:t>
            </a:r>
          </a:p>
          <a:p>
            <a:pPr marL="0" marR="0">
              <a:spcBef>
                <a:spcPts val="0"/>
              </a:spcBef>
              <a:spcAft>
                <a:spcPts val="1000"/>
              </a:spcAft>
            </a:pPr>
            <a:r>
              <a:rPr lang="en-US" sz="1600" dirty="0">
                <a:solidFill>
                  <a:schemeClr val="tx1"/>
                </a:solidFill>
                <a:effectLst/>
                <a:ea typeface="Times New Roman" panose="02020603050405020304" pitchFamily="18" charset="0"/>
              </a:rPr>
              <a:t>Test case 	: Test case consist of test case name , precondition , steps / input condition , excepted result .</a:t>
            </a:r>
            <a:endParaRPr lang="en-SG" sz="1600" dirty="0">
              <a:solidFill>
                <a:schemeClr val="tx1"/>
              </a:solidFill>
            </a:endParaRPr>
          </a:p>
          <a:p>
            <a:pPr marL="342900" indent="-342900">
              <a:buAutoNum type="arabicPeriod"/>
              <a:defRPr/>
            </a:pPr>
            <a:r>
              <a:rPr lang="en-SG" sz="1600" dirty="0">
                <a:solidFill>
                  <a:schemeClr val="tx1"/>
                </a:solidFill>
              </a:rPr>
              <a:t>Functional testing</a:t>
            </a:r>
          </a:p>
          <a:p>
            <a:pPr>
              <a:defRPr/>
            </a:pPr>
            <a:r>
              <a:rPr lang="en-SG" sz="1600" dirty="0">
                <a:solidFill>
                  <a:schemeClr val="tx1"/>
                </a:solidFill>
              </a:rPr>
              <a:t>  1. Unit Testing </a:t>
            </a:r>
          </a:p>
          <a:p>
            <a:pPr marL="800100" lvl="1" indent="-342900">
              <a:buAutoNum type="arabicPeriod"/>
              <a:defRPr/>
            </a:pPr>
            <a:endParaRPr lang="en-SG" sz="1600" dirty="0">
              <a:solidFill>
                <a:schemeClr val="tx1"/>
              </a:solidFill>
            </a:endParaRPr>
          </a:p>
          <a:p>
            <a:pPr lvl="1">
              <a:defRPr/>
            </a:pPr>
            <a:endParaRPr lang="en-SG" sz="1600" dirty="0">
              <a:solidFill>
                <a:schemeClr val="tx1"/>
              </a:solidFill>
            </a:endParaRPr>
          </a:p>
          <a:p>
            <a:pPr>
              <a:defRPr/>
            </a:pPr>
            <a:r>
              <a:rPr lang="en-SG" sz="1600" dirty="0">
                <a:solidFill>
                  <a:schemeClr val="tx1"/>
                </a:solidFill>
              </a:rPr>
              <a:t>	</a:t>
            </a:r>
          </a:p>
          <a:p>
            <a:pPr>
              <a:defRPr/>
            </a:pPr>
            <a:endParaRPr lang="en-SG" sz="1600" dirty="0">
              <a:solidFill>
                <a:schemeClr val="tx1"/>
              </a:solidFill>
            </a:endParaRPr>
          </a:p>
          <a:p>
            <a:pPr>
              <a:defRPr/>
            </a:pPr>
            <a:r>
              <a:rPr lang="en-SG" sz="1600" dirty="0">
                <a:solidFill>
                  <a:schemeClr val="tx1"/>
                </a:solidFill>
              </a:rPr>
              <a:t>	2.    Unit testing</a:t>
            </a:r>
          </a:p>
          <a:p>
            <a:pPr>
              <a:defRPr/>
            </a:pPr>
            <a:r>
              <a:rPr lang="en-SG" sz="1600" dirty="0">
                <a:solidFill>
                  <a:schemeClr val="tx1"/>
                </a:solidFill>
              </a:rPr>
              <a:t>	</a:t>
            </a:r>
          </a:p>
          <a:p>
            <a:pPr>
              <a:defRPr/>
            </a:pPr>
            <a:endParaRPr lang="en-SG" sz="1600" dirty="0">
              <a:solidFill>
                <a:schemeClr val="tx1"/>
              </a:solidFill>
            </a:endParaRPr>
          </a:p>
          <a:p>
            <a:pPr>
              <a:defRPr/>
            </a:pPr>
            <a:endParaRPr lang="en-SG" sz="1600" dirty="0">
              <a:solidFill>
                <a:schemeClr val="tx1"/>
              </a:solidFill>
            </a:endParaRPr>
          </a:p>
          <a:p>
            <a:pPr>
              <a:defRPr/>
            </a:pPr>
            <a:endParaRPr lang="en-SG" sz="1600" dirty="0">
              <a:solidFill>
                <a:schemeClr val="tx1"/>
              </a:solidFill>
            </a:endParaRPr>
          </a:p>
          <a:p>
            <a:pPr>
              <a:defRPr/>
            </a:pPr>
            <a:endParaRPr lang="en-SG" sz="1600" dirty="0">
              <a:solidFill>
                <a:schemeClr val="tx1"/>
              </a:solidFill>
            </a:endParaRPr>
          </a:p>
          <a:p>
            <a:pPr>
              <a:defRPr/>
            </a:pPr>
            <a:r>
              <a:rPr lang="en-SG" sz="1600" dirty="0">
                <a:solidFill>
                  <a:schemeClr val="tx1"/>
                </a:solidFill>
              </a:rPr>
              <a:t>2. Performance testing</a:t>
            </a:r>
          </a:p>
        </p:txBody>
      </p:sp>
      <p:graphicFrame>
        <p:nvGraphicFramePr>
          <p:cNvPr id="2" name="Table 3">
            <a:extLst>
              <a:ext uri="{FF2B5EF4-FFF2-40B4-BE49-F238E27FC236}">
                <a16:creationId xmlns:a16="http://schemas.microsoft.com/office/drawing/2014/main" id="{1D350563-B0AC-F885-288C-6989FCDDE918}"/>
              </a:ext>
            </a:extLst>
          </p:cNvPr>
          <p:cNvGraphicFramePr>
            <a:graphicFrameLocks noGrp="1"/>
          </p:cNvGraphicFramePr>
          <p:nvPr>
            <p:extLst>
              <p:ext uri="{D42A27DB-BD31-4B8C-83A1-F6EECF244321}">
                <p14:modId xmlns:p14="http://schemas.microsoft.com/office/powerpoint/2010/main" val="4109709337"/>
              </p:ext>
            </p:extLst>
          </p:nvPr>
        </p:nvGraphicFramePr>
        <p:xfrm>
          <a:off x="1446027" y="2520601"/>
          <a:ext cx="5964608" cy="1211580"/>
        </p:xfrm>
        <a:graphic>
          <a:graphicData uri="http://schemas.openxmlformats.org/drawingml/2006/table">
            <a:tbl>
              <a:tblPr firstRow="1" bandRow="1">
                <a:tableStyleId>{5C22544A-7EE6-4342-B048-85BDC9FD1C3A}</a:tableStyleId>
              </a:tblPr>
              <a:tblGrid>
                <a:gridCol w="1396766">
                  <a:extLst>
                    <a:ext uri="{9D8B030D-6E8A-4147-A177-3AD203B41FA5}">
                      <a16:colId xmlns:a16="http://schemas.microsoft.com/office/drawing/2014/main" val="3904250464"/>
                    </a:ext>
                  </a:extLst>
                </a:gridCol>
                <a:gridCol w="1585538">
                  <a:extLst>
                    <a:ext uri="{9D8B030D-6E8A-4147-A177-3AD203B41FA5}">
                      <a16:colId xmlns:a16="http://schemas.microsoft.com/office/drawing/2014/main" val="956683483"/>
                    </a:ext>
                  </a:extLst>
                </a:gridCol>
                <a:gridCol w="1491152">
                  <a:extLst>
                    <a:ext uri="{9D8B030D-6E8A-4147-A177-3AD203B41FA5}">
                      <a16:colId xmlns:a16="http://schemas.microsoft.com/office/drawing/2014/main" val="1725582402"/>
                    </a:ext>
                  </a:extLst>
                </a:gridCol>
                <a:gridCol w="1491152">
                  <a:extLst>
                    <a:ext uri="{9D8B030D-6E8A-4147-A177-3AD203B41FA5}">
                      <a16:colId xmlns:a16="http://schemas.microsoft.com/office/drawing/2014/main" val="3191712442"/>
                    </a:ext>
                  </a:extLst>
                </a:gridCol>
              </a:tblGrid>
              <a:tr h="443140">
                <a:tc>
                  <a:txBody>
                    <a:bodyPr/>
                    <a:lstStyle/>
                    <a:p>
                      <a:r>
                        <a:rPr lang="en-US" dirty="0" err="1"/>
                        <a:t>Requiment</a:t>
                      </a:r>
                      <a:endParaRPr lang="en-ID" dirty="0"/>
                    </a:p>
                  </a:txBody>
                  <a:tcPr/>
                </a:tc>
                <a:tc>
                  <a:txBody>
                    <a:bodyPr/>
                    <a:lstStyle/>
                    <a:p>
                      <a:r>
                        <a:rPr lang="en-US" dirty="0"/>
                        <a:t>Test Scenario ID</a:t>
                      </a:r>
                      <a:endParaRPr lang="en-ID" dirty="0"/>
                    </a:p>
                  </a:txBody>
                  <a:tcPr/>
                </a:tc>
                <a:tc>
                  <a:txBody>
                    <a:bodyPr/>
                    <a:lstStyle/>
                    <a:p>
                      <a:r>
                        <a:rPr lang="en-US" dirty="0"/>
                        <a:t>Test Scenario</a:t>
                      </a:r>
                      <a:endParaRPr lang="en-ID" dirty="0"/>
                    </a:p>
                  </a:txBody>
                  <a:tcPr/>
                </a:tc>
                <a:tc>
                  <a:txBody>
                    <a:bodyPr/>
                    <a:lstStyle/>
                    <a:p>
                      <a:r>
                        <a:rPr lang="en-US" dirty="0"/>
                        <a:t>Number of test </a:t>
                      </a:r>
                      <a:r>
                        <a:rPr lang="en-US" dirty="0" err="1"/>
                        <a:t>test</a:t>
                      </a:r>
                      <a:r>
                        <a:rPr lang="en-US" dirty="0"/>
                        <a:t> Cases</a:t>
                      </a:r>
                      <a:endParaRPr lang="en-ID" dirty="0"/>
                    </a:p>
                  </a:txBody>
                  <a:tcPr/>
                </a:tc>
                <a:extLst>
                  <a:ext uri="{0D108BD9-81ED-4DB2-BD59-A6C34878D82A}">
                    <a16:rowId xmlns:a16="http://schemas.microsoft.com/office/drawing/2014/main" val="3053471323"/>
                  </a:ext>
                </a:extLst>
              </a:tr>
              <a:tr h="624424">
                <a:tc>
                  <a:txBody>
                    <a:bodyPr/>
                    <a:lstStyle/>
                    <a:p>
                      <a:r>
                        <a:rPr lang="en-US" dirty="0">
                          <a:solidFill>
                            <a:schemeClr val="bg1"/>
                          </a:solidFill>
                        </a:rPr>
                        <a:t>Functional  Testing</a:t>
                      </a:r>
                      <a:endParaRPr lang="en-ID" dirty="0">
                        <a:solidFill>
                          <a:schemeClr val="bg1"/>
                        </a:solidFill>
                      </a:endParaRPr>
                    </a:p>
                  </a:txBody>
                  <a:tcPr>
                    <a:solidFill>
                      <a:schemeClr val="tx2">
                        <a:lumMod val="60000"/>
                        <a:lumOff val="40000"/>
                      </a:schemeClr>
                    </a:solidFill>
                  </a:tcPr>
                </a:tc>
                <a:tc>
                  <a:txBody>
                    <a:bodyPr/>
                    <a:lstStyle/>
                    <a:p>
                      <a:r>
                        <a:rPr lang="en-SG" sz="1350" kern="1200" dirty="0">
                          <a:solidFill>
                            <a:schemeClr val="dk1"/>
                          </a:solidFill>
                          <a:effectLst/>
                          <a:latin typeface="+mn-lt"/>
                          <a:ea typeface="+mn-ea"/>
                          <a:cs typeface="+mn-cs"/>
                        </a:rPr>
                        <a:t>TS001 – Unit Testing</a:t>
                      </a:r>
                      <a:endParaRPr lang="en-ID" dirty="0"/>
                    </a:p>
                  </a:txBody>
                  <a:tcPr/>
                </a:tc>
                <a:tc>
                  <a:txBody>
                    <a:bodyPr/>
                    <a:lstStyle/>
                    <a:p>
                      <a:r>
                        <a:rPr lang="en-SG" sz="1350" kern="1200" dirty="0">
                          <a:solidFill>
                            <a:schemeClr val="dk1"/>
                          </a:solidFill>
                          <a:effectLst/>
                          <a:latin typeface="+mn-lt"/>
                          <a:ea typeface="+mn-ea"/>
                          <a:cs typeface="+mn-cs"/>
                        </a:rPr>
                        <a:t>Validating registration </a:t>
                      </a:r>
                      <a:r>
                        <a:rPr lang="en-SG" sz="1350" kern="1200" dirty="0" err="1">
                          <a:solidFill>
                            <a:schemeClr val="dk1"/>
                          </a:solidFill>
                          <a:effectLst/>
                          <a:latin typeface="+mn-lt"/>
                          <a:ea typeface="+mn-ea"/>
                          <a:cs typeface="+mn-cs"/>
                        </a:rPr>
                        <a:t>functionalit</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591084361"/>
                  </a:ext>
                </a:extLst>
              </a:tr>
            </a:tbl>
          </a:graphicData>
        </a:graphic>
      </p:graphicFrame>
      <p:graphicFrame>
        <p:nvGraphicFramePr>
          <p:cNvPr id="4" name="Table 4">
            <a:extLst>
              <a:ext uri="{FF2B5EF4-FFF2-40B4-BE49-F238E27FC236}">
                <a16:creationId xmlns:a16="http://schemas.microsoft.com/office/drawing/2014/main" id="{2D962E06-832B-DC65-C4AE-8B5638B16F1E}"/>
              </a:ext>
            </a:extLst>
          </p:cNvPr>
          <p:cNvGraphicFramePr>
            <a:graphicFrameLocks noGrp="1"/>
          </p:cNvGraphicFramePr>
          <p:nvPr>
            <p:extLst>
              <p:ext uri="{D42A27DB-BD31-4B8C-83A1-F6EECF244321}">
                <p14:modId xmlns:p14="http://schemas.microsoft.com/office/powerpoint/2010/main" val="3150222564"/>
              </p:ext>
            </p:extLst>
          </p:nvPr>
        </p:nvGraphicFramePr>
        <p:xfrm>
          <a:off x="2123728" y="3812801"/>
          <a:ext cx="6096000" cy="14173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84088374"/>
                    </a:ext>
                  </a:extLst>
                </a:gridCol>
                <a:gridCol w="1524000">
                  <a:extLst>
                    <a:ext uri="{9D8B030D-6E8A-4147-A177-3AD203B41FA5}">
                      <a16:colId xmlns:a16="http://schemas.microsoft.com/office/drawing/2014/main" val="3664420019"/>
                    </a:ext>
                  </a:extLst>
                </a:gridCol>
                <a:gridCol w="1524000">
                  <a:extLst>
                    <a:ext uri="{9D8B030D-6E8A-4147-A177-3AD203B41FA5}">
                      <a16:colId xmlns:a16="http://schemas.microsoft.com/office/drawing/2014/main" val="2002196849"/>
                    </a:ext>
                  </a:extLst>
                </a:gridCol>
                <a:gridCol w="1524000">
                  <a:extLst>
                    <a:ext uri="{9D8B030D-6E8A-4147-A177-3AD203B41FA5}">
                      <a16:colId xmlns:a16="http://schemas.microsoft.com/office/drawing/2014/main" val="1908467239"/>
                    </a:ext>
                  </a:extLst>
                </a:gridCol>
              </a:tblGrid>
              <a:tr h="37084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err="1"/>
                        <a:t>Requiment</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 ID</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Number of test </a:t>
                      </a:r>
                      <a:r>
                        <a:rPr lang="en-US" dirty="0" err="1"/>
                        <a:t>test</a:t>
                      </a:r>
                      <a:r>
                        <a:rPr lang="en-US" dirty="0"/>
                        <a:t> Cases</a:t>
                      </a:r>
                      <a:endParaRPr lang="en-ID" dirty="0"/>
                    </a:p>
                    <a:p>
                      <a:endParaRPr lang="en-ID" dirty="0"/>
                    </a:p>
                  </a:txBody>
                  <a:tcPr/>
                </a:tc>
                <a:extLst>
                  <a:ext uri="{0D108BD9-81ED-4DB2-BD59-A6C34878D82A}">
                    <a16:rowId xmlns:a16="http://schemas.microsoft.com/office/drawing/2014/main" val="1893459017"/>
                  </a:ext>
                </a:extLst>
              </a:tr>
              <a:tr h="37084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solidFill>
                            <a:schemeClr val="bg1"/>
                          </a:solidFill>
                        </a:rPr>
                        <a:t>Functional  Testing</a:t>
                      </a:r>
                      <a:endParaRPr lang="en-ID" dirty="0">
                        <a:solidFill>
                          <a:schemeClr val="bg1"/>
                        </a:solidFill>
                      </a:endParaRPr>
                    </a:p>
                    <a:p>
                      <a:endParaRPr lang="en-ID" dirty="0"/>
                    </a:p>
                  </a:txBody>
                  <a:tcPr>
                    <a:solidFill>
                      <a:schemeClr val="tx2">
                        <a:lumMod val="60000"/>
                        <a:lumOff val="40000"/>
                      </a:schemeClr>
                    </a:solidFill>
                  </a:tcPr>
                </a:tc>
                <a:tc>
                  <a:txBody>
                    <a:bodyPr/>
                    <a:lstStyle/>
                    <a:p>
                      <a:r>
                        <a:rPr lang="en-SG" sz="1350" kern="1200" dirty="0">
                          <a:solidFill>
                            <a:schemeClr val="dk1"/>
                          </a:solidFill>
                          <a:effectLst/>
                          <a:latin typeface="+mn-lt"/>
                          <a:ea typeface="+mn-ea"/>
                          <a:cs typeface="+mn-cs"/>
                        </a:rPr>
                        <a:t>UA001 – UAT Testing</a:t>
                      </a:r>
                      <a:endParaRPr lang="en-ID" dirty="0"/>
                    </a:p>
                  </a:txBody>
                  <a:tcPr/>
                </a:tc>
                <a:tc>
                  <a:txBody>
                    <a:bodyPr/>
                    <a:lstStyle/>
                    <a:p>
                      <a:r>
                        <a:rPr lang="en-SG" sz="1350" kern="1200" dirty="0">
                          <a:solidFill>
                            <a:schemeClr val="dk1"/>
                          </a:solidFill>
                          <a:effectLst/>
                          <a:latin typeface="+mn-lt"/>
                          <a:ea typeface="+mn-ea"/>
                          <a:cs typeface="+mn-cs"/>
                        </a:rPr>
                        <a:t>Ensure user can register in the portal</a:t>
                      </a:r>
                      <a:endParaRPr lang="en-ID" dirty="0"/>
                    </a:p>
                  </a:txBody>
                  <a:tcPr/>
                </a:tc>
                <a:tc>
                  <a:txBody>
                    <a:bodyPr/>
                    <a:lstStyle/>
                    <a:p>
                      <a:r>
                        <a:rPr lang="en-US" dirty="0"/>
                        <a:t>2</a:t>
                      </a:r>
                      <a:endParaRPr lang="en-ID" dirty="0"/>
                    </a:p>
                  </a:txBody>
                  <a:tcPr/>
                </a:tc>
                <a:extLst>
                  <a:ext uri="{0D108BD9-81ED-4DB2-BD59-A6C34878D82A}">
                    <a16:rowId xmlns:a16="http://schemas.microsoft.com/office/drawing/2014/main" val="583968921"/>
                  </a:ext>
                </a:extLst>
              </a:tr>
            </a:tbl>
          </a:graphicData>
        </a:graphic>
      </p:graphicFrame>
      <p:graphicFrame>
        <p:nvGraphicFramePr>
          <p:cNvPr id="9" name="Table 9">
            <a:extLst>
              <a:ext uri="{FF2B5EF4-FFF2-40B4-BE49-F238E27FC236}">
                <a16:creationId xmlns:a16="http://schemas.microsoft.com/office/drawing/2014/main" id="{5A17BD08-8E23-C905-6100-DF490C3240AF}"/>
              </a:ext>
            </a:extLst>
          </p:cNvPr>
          <p:cNvGraphicFramePr>
            <a:graphicFrameLocks noGrp="1"/>
          </p:cNvGraphicFramePr>
          <p:nvPr>
            <p:extLst>
              <p:ext uri="{D42A27DB-BD31-4B8C-83A1-F6EECF244321}">
                <p14:modId xmlns:p14="http://schemas.microsoft.com/office/powerpoint/2010/main" val="1332095918"/>
              </p:ext>
            </p:extLst>
          </p:nvPr>
        </p:nvGraphicFramePr>
        <p:xfrm>
          <a:off x="2273152" y="5310742"/>
          <a:ext cx="6870847" cy="1417320"/>
        </p:xfrm>
        <a:graphic>
          <a:graphicData uri="http://schemas.openxmlformats.org/drawingml/2006/table">
            <a:tbl>
              <a:tblPr firstRow="1" bandRow="1">
                <a:tableStyleId>{5C22544A-7EE6-4342-B048-85BDC9FD1C3A}</a:tableStyleId>
              </a:tblPr>
              <a:tblGrid>
                <a:gridCol w="1412444">
                  <a:extLst>
                    <a:ext uri="{9D8B030D-6E8A-4147-A177-3AD203B41FA5}">
                      <a16:colId xmlns:a16="http://schemas.microsoft.com/office/drawing/2014/main" val="2187291894"/>
                    </a:ext>
                  </a:extLst>
                </a:gridCol>
                <a:gridCol w="2022981">
                  <a:extLst>
                    <a:ext uri="{9D8B030D-6E8A-4147-A177-3AD203B41FA5}">
                      <a16:colId xmlns:a16="http://schemas.microsoft.com/office/drawing/2014/main" val="326374354"/>
                    </a:ext>
                  </a:extLst>
                </a:gridCol>
                <a:gridCol w="1717711">
                  <a:extLst>
                    <a:ext uri="{9D8B030D-6E8A-4147-A177-3AD203B41FA5}">
                      <a16:colId xmlns:a16="http://schemas.microsoft.com/office/drawing/2014/main" val="2011847503"/>
                    </a:ext>
                  </a:extLst>
                </a:gridCol>
                <a:gridCol w="1717711">
                  <a:extLst>
                    <a:ext uri="{9D8B030D-6E8A-4147-A177-3AD203B41FA5}">
                      <a16:colId xmlns:a16="http://schemas.microsoft.com/office/drawing/2014/main" val="117920826"/>
                    </a:ext>
                  </a:extLst>
                </a:gridCol>
              </a:tblGrid>
              <a:tr h="498814">
                <a:tc>
                  <a:txBody>
                    <a:bodyPr/>
                    <a:lstStyle/>
                    <a:p>
                      <a:r>
                        <a:rPr lang="en-US" dirty="0" err="1"/>
                        <a:t>Requiment</a:t>
                      </a:r>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 ID</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Number of test </a:t>
                      </a:r>
                      <a:r>
                        <a:rPr lang="en-US" dirty="0" err="1"/>
                        <a:t>test</a:t>
                      </a:r>
                      <a:r>
                        <a:rPr lang="en-US" dirty="0"/>
                        <a:t> Cases</a:t>
                      </a:r>
                      <a:endParaRPr lang="en-ID" dirty="0"/>
                    </a:p>
                    <a:p>
                      <a:endParaRPr lang="en-ID" dirty="0"/>
                    </a:p>
                  </a:txBody>
                  <a:tcPr/>
                </a:tc>
                <a:extLst>
                  <a:ext uri="{0D108BD9-81ED-4DB2-BD59-A6C34878D82A}">
                    <a16:rowId xmlns:a16="http://schemas.microsoft.com/office/drawing/2014/main" val="3627119692"/>
                  </a:ext>
                </a:extLst>
              </a:tr>
              <a:tr h="64363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solidFill>
                            <a:schemeClr val="bg1"/>
                          </a:solidFill>
                        </a:rPr>
                        <a:t>Functional  Testing</a:t>
                      </a:r>
                      <a:endParaRPr lang="en-ID" dirty="0">
                        <a:solidFill>
                          <a:schemeClr val="bg1"/>
                        </a:solidFill>
                      </a:endParaRPr>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PM001 – Performance testing</a:t>
                      </a:r>
                      <a:endParaRPr lang="en-ID" dirty="0"/>
                    </a:p>
                  </a:txBody>
                  <a:tcPr/>
                </a:tc>
                <a:tc>
                  <a:txBody>
                    <a:bodyPr/>
                    <a:lstStyle/>
                    <a:p>
                      <a:r>
                        <a:rPr lang="en-US" dirty="0"/>
                        <a:t>Testing performance of login</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2051399847"/>
                  </a:ext>
                </a:extLst>
              </a:tr>
            </a:tbl>
          </a:graphicData>
        </a:graphic>
      </p:graphicFrame>
    </p:spTree>
    <p:extLst>
      <p:ext uri="{BB962C8B-B14F-4D97-AF65-F5344CB8AC3E}">
        <p14:creationId xmlns:p14="http://schemas.microsoft.com/office/powerpoint/2010/main" val="228200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5335-6BF9-AA20-02D6-DB7E57158838}"/>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1EE7B11B-B576-D75A-0173-C487C88610F8}"/>
              </a:ext>
            </a:extLst>
          </p:cNvPr>
          <p:cNvSpPr txBox="1"/>
          <p:nvPr/>
        </p:nvSpPr>
        <p:spPr>
          <a:xfrm>
            <a:off x="29313" y="1156102"/>
            <a:ext cx="1402948" cy="369332"/>
          </a:xfrm>
          <a:prstGeom prst="rect">
            <a:avLst/>
          </a:prstGeom>
          <a:noFill/>
        </p:spPr>
        <p:txBody>
          <a:bodyPr wrap="none" rtlCol="0">
            <a:spAutoFit/>
          </a:bodyPr>
          <a:lstStyle/>
          <a:p>
            <a:r>
              <a:rPr lang="en-US" dirty="0"/>
              <a:t>Unit testing </a:t>
            </a:r>
            <a:endParaRPr lang="en-ID" dirty="0"/>
          </a:p>
        </p:txBody>
      </p:sp>
      <p:pic>
        <p:nvPicPr>
          <p:cNvPr id="6" name="Picture 5">
            <a:extLst>
              <a:ext uri="{FF2B5EF4-FFF2-40B4-BE49-F238E27FC236}">
                <a16:creationId xmlns:a16="http://schemas.microsoft.com/office/drawing/2014/main" id="{595E8426-8141-4AC9-BA14-DD28EF088894}"/>
              </a:ext>
            </a:extLst>
          </p:cNvPr>
          <p:cNvPicPr>
            <a:picLocks noChangeAspect="1"/>
          </p:cNvPicPr>
          <p:nvPr/>
        </p:nvPicPr>
        <p:blipFill>
          <a:blip r:embed="rId2"/>
          <a:stretch>
            <a:fillRect/>
          </a:stretch>
        </p:blipFill>
        <p:spPr>
          <a:xfrm>
            <a:off x="0" y="2204864"/>
            <a:ext cx="9144000" cy="2122326"/>
          </a:xfrm>
          <a:prstGeom prst="rect">
            <a:avLst/>
          </a:prstGeom>
        </p:spPr>
      </p:pic>
    </p:spTree>
    <p:extLst>
      <p:ext uri="{BB962C8B-B14F-4D97-AF65-F5344CB8AC3E}">
        <p14:creationId xmlns:p14="http://schemas.microsoft.com/office/powerpoint/2010/main" val="72957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30E4-7573-2B9F-9B32-54AED25D599C}"/>
              </a:ext>
            </a:extLst>
          </p:cNvPr>
          <p:cNvSpPr>
            <a:spLocks noGrp="1"/>
          </p:cNvSpPr>
          <p:nvPr>
            <p:ph type="title"/>
          </p:nvPr>
        </p:nvSpPr>
        <p:spPr/>
        <p:txBody>
          <a:bodyPr/>
          <a:lstStyle/>
          <a:p>
            <a:endParaRPr lang="en-ID"/>
          </a:p>
        </p:txBody>
      </p:sp>
      <p:pic>
        <p:nvPicPr>
          <p:cNvPr id="8" name="Picture 7">
            <a:extLst>
              <a:ext uri="{FF2B5EF4-FFF2-40B4-BE49-F238E27FC236}">
                <a16:creationId xmlns:a16="http://schemas.microsoft.com/office/drawing/2014/main" id="{5E4CE66C-BA27-4BA5-AE9D-9A98B63EBB1B}"/>
              </a:ext>
            </a:extLst>
          </p:cNvPr>
          <p:cNvPicPr>
            <a:picLocks noChangeAspect="1"/>
          </p:cNvPicPr>
          <p:nvPr/>
        </p:nvPicPr>
        <p:blipFill>
          <a:blip r:embed="rId2"/>
          <a:stretch>
            <a:fillRect/>
          </a:stretch>
        </p:blipFill>
        <p:spPr>
          <a:xfrm>
            <a:off x="366091" y="1407109"/>
            <a:ext cx="8411817" cy="4542171"/>
          </a:xfrm>
          <a:prstGeom prst="rect">
            <a:avLst/>
          </a:prstGeom>
        </p:spPr>
      </p:pic>
    </p:spTree>
    <p:extLst>
      <p:ext uri="{BB962C8B-B14F-4D97-AF65-F5344CB8AC3E}">
        <p14:creationId xmlns:p14="http://schemas.microsoft.com/office/powerpoint/2010/main" val="3175648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5DA6-38EA-A8D3-24F0-D8A6098BEA06}"/>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EABB16F1-9E96-49B6-A2CC-8422B957A1AE}"/>
              </a:ext>
            </a:extLst>
          </p:cNvPr>
          <p:cNvSpPr txBox="1"/>
          <p:nvPr/>
        </p:nvSpPr>
        <p:spPr>
          <a:xfrm>
            <a:off x="27732" y="1156102"/>
            <a:ext cx="1262205" cy="369332"/>
          </a:xfrm>
          <a:prstGeom prst="rect">
            <a:avLst/>
          </a:prstGeom>
          <a:noFill/>
        </p:spPr>
        <p:txBody>
          <a:bodyPr wrap="none" rtlCol="0">
            <a:spAutoFit/>
          </a:bodyPr>
          <a:lstStyle/>
          <a:p>
            <a:r>
              <a:rPr lang="en-SG" sz="1800" dirty="0">
                <a:effectLst/>
                <a:latin typeface="Calibri" panose="020F0502020204030204" pitchFamily="34" charset="0"/>
                <a:ea typeface="Calibri" panose="020F0502020204030204" pitchFamily="34" charset="0"/>
                <a:cs typeface="Arial" panose="020B0604020202020204" pitchFamily="34" charset="0"/>
              </a:rPr>
              <a:t>UAT Testing</a:t>
            </a:r>
            <a:endParaRPr lang="en-ID" dirty="0"/>
          </a:p>
        </p:txBody>
      </p:sp>
      <p:pic>
        <p:nvPicPr>
          <p:cNvPr id="6" name="Picture 5">
            <a:extLst>
              <a:ext uri="{FF2B5EF4-FFF2-40B4-BE49-F238E27FC236}">
                <a16:creationId xmlns:a16="http://schemas.microsoft.com/office/drawing/2014/main" id="{29A57D94-0B3D-403C-82C1-C35FD7BF622E}"/>
              </a:ext>
            </a:extLst>
          </p:cNvPr>
          <p:cNvPicPr>
            <a:picLocks noChangeAspect="1"/>
          </p:cNvPicPr>
          <p:nvPr/>
        </p:nvPicPr>
        <p:blipFill>
          <a:blip r:embed="rId2"/>
          <a:stretch>
            <a:fillRect/>
          </a:stretch>
        </p:blipFill>
        <p:spPr>
          <a:xfrm>
            <a:off x="-30016" y="1525434"/>
            <a:ext cx="9165285" cy="1724189"/>
          </a:xfrm>
          <a:prstGeom prst="rect">
            <a:avLst/>
          </a:prstGeom>
        </p:spPr>
      </p:pic>
    </p:spTree>
    <p:extLst>
      <p:ext uri="{BB962C8B-B14F-4D97-AF65-F5344CB8AC3E}">
        <p14:creationId xmlns:p14="http://schemas.microsoft.com/office/powerpoint/2010/main" val="74512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E5E7-8CFB-86FB-C662-17371B802FA9}"/>
              </a:ext>
            </a:extLst>
          </p:cNvPr>
          <p:cNvSpPr>
            <a:spLocks noGrp="1"/>
          </p:cNvSpPr>
          <p:nvPr>
            <p:ph type="title"/>
          </p:nvPr>
        </p:nvSpPr>
        <p:spPr/>
        <p:txBody>
          <a:bodyPr/>
          <a:lstStyle/>
          <a:p>
            <a:endParaRPr lang="en-ID"/>
          </a:p>
        </p:txBody>
      </p:sp>
      <p:pic>
        <p:nvPicPr>
          <p:cNvPr id="10" name="Picture 9">
            <a:extLst>
              <a:ext uri="{FF2B5EF4-FFF2-40B4-BE49-F238E27FC236}">
                <a16:creationId xmlns:a16="http://schemas.microsoft.com/office/drawing/2014/main" id="{E175418B-B2B8-4A2C-A767-432D176BED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82391"/>
            <a:ext cx="5184576" cy="2390625"/>
          </a:xfrm>
          <a:prstGeom prst="rect">
            <a:avLst/>
          </a:prstGeom>
          <a:noFill/>
          <a:ln>
            <a:noFill/>
          </a:ln>
        </p:spPr>
      </p:pic>
      <p:pic>
        <p:nvPicPr>
          <p:cNvPr id="11" name="Picture 10">
            <a:extLst>
              <a:ext uri="{FF2B5EF4-FFF2-40B4-BE49-F238E27FC236}">
                <a16:creationId xmlns:a16="http://schemas.microsoft.com/office/drawing/2014/main" id="{777CEE77-033C-4F77-AE3F-D97856BCA4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7495" y="3699570"/>
            <a:ext cx="5772785" cy="2828925"/>
          </a:xfrm>
          <a:prstGeom prst="rect">
            <a:avLst/>
          </a:prstGeom>
          <a:noFill/>
          <a:ln>
            <a:noFill/>
          </a:ln>
        </p:spPr>
      </p:pic>
      <p:pic>
        <p:nvPicPr>
          <p:cNvPr id="12" name="Picture 11">
            <a:extLst>
              <a:ext uri="{FF2B5EF4-FFF2-40B4-BE49-F238E27FC236}">
                <a16:creationId xmlns:a16="http://schemas.microsoft.com/office/drawing/2014/main" id="{7B0DBA61-6E6E-47B0-B904-9A0A09CBC90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97971" y="2874963"/>
            <a:ext cx="3393629" cy="914077"/>
          </a:xfrm>
          <a:prstGeom prst="rect">
            <a:avLst/>
          </a:prstGeom>
          <a:noFill/>
          <a:ln>
            <a:noFill/>
          </a:ln>
        </p:spPr>
      </p:pic>
    </p:spTree>
    <p:extLst>
      <p:ext uri="{BB962C8B-B14F-4D97-AF65-F5344CB8AC3E}">
        <p14:creationId xmlns:p14="http://schemas.microsoft.com/office/powerpoint/2010/main" val="174574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AEEF-098E-12BC-8285-98D97D2BF7AD}"/>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AB0A4130-8E7A-75F3-1322-313C33078195}"/>
              </a:ext>
            </a:extLst>
          </p:cNvPr>
          <p:cNvSpPr txBox="1"/>
          <p:nvPr/>
        </p:nvSpPr>
        <p:spPr>
          <a:xfrm>
            <a:off x="160637" y="1156102"/>
            <a:ext cx="2296526" cy="369332"/>
          </a:xfrm>
          <a:prstGeom prst="rect">
            <a:avLst/>
          </a:prstGeom>
          <a:noFill/>
        </p:spPr>
        <p:txBody>
          <a:bodyPr wrap="none" rtlCol="0">
            <a:spAutoFit/>
          </a:bodyPr>
          <a:lstStyle/>
          <a:p>
            <a:r>
              <a:rPr lang="en-US" dirty="0"/>
              <a:t>Performance Testing</a:t>
            </a:r>
            <a:endParaRPr lang="en-ID" dirty="0"/>
          </a:p>
        </p:txBody>
      </p:sp>
      <p:pic>
        <p:nvPicPr>
          <p:cNvPr id="6" name="Picture 5">
            <a:extLst>
              <a:ext uri="{FF2B5EF4-FFF2-40B4-BE49-F238E27FC236}">
                <a16:creationId xmlns:a16="http://schemas.microsoft.com/office/drawing/2014/main" id="{630B12B2-FB3C-4677-B764-61CA816F7C71}"/>
              </a:ext>
            </a:extLst>
          </p:cNvPr>
          <p:cNvPicPr>
            <a:picLocks noChangeAspect="1"/>
          </p:cNvPicPr>
          <p:nvPr/>
        </p:nvPicPr>
        <p:blipFill>
          <a:blip r:embed="rId2"/>
          <a:stretch>
            <a:fillRect/>
          </a:stretch>
        </p:blipFill>
        <p:spPr>
          <a:xfrm>
            <a:off x="467544" y="2060848"/>
            <a:ext cx="8604448" cy="3096344"/>
          </a:xfrm>
          <a:prstGeom prst="rect">
            <a:avLst/>
          </a:prstGeom>
        </p:spPr>
      </p:pic>
    </p:spTree>
    <p:extLst>
      <p:ext uri="{BB962C8B-B14F-4D97-AF65-F5344CB8AC3E}">
        <p14:creationId xmlns:p14="http://schemas.microsoft.com/office/powerpoint/2010/main" val="966179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E989-174A-6B3F-8FB8-7639426B9014}"/>
              </a:ext>
            </a:extLst>
          </p:cNvPr>
          <p:cNvSpPr>
            <a:spLocks noGrp="1"/>
          </p:cNvSpPr>
          <p:nvPr>
            <p:ph type="title"/>
          </p:nvPr>
        </p:nvSpPr>
        <p:spPr/>
        <p:txBody>
          <a:bodyPr/>
          <a:lstStyle/>
          <a:p>
            <a:endParaRPr lang="en-ID"/>
          </a:p>
        </p:txBody>
      </p:sp>
      <p:pic>
        <p:nvPicPr>
          <p:cNvPr id="6" name="Picture 5">
            <a:extLst>
              <a:ext uri="{FF2B5EF4-FFF2-40B4-BE49-F238E27FC236}">
                <a16:creationId xmlns:a16="http://schemas.microsoft.com/office/drawing/2014/main" id="{B01B7769-2D45-4C97-860F-135172296B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6577" y="1184466"/>
            <a:ext cx="5594449" cy="2682037"/>
          </a:xfrm>
          <a:prstGeom prst="rect">
            <a:avLst/>
          </a:prstGeom>
          <a:noFill/>
          <a:ln>
            <a:noFill/>
          </a:ln>
        </p:spPr>
      </p:pic>
      <p:pic>
        <p:nvPicPr>
          <p:cNvPr id="9" name="Picture 8">
            <a:extLst>
              <a:ext uri="{FF2B5EF4-FFF2-40B4-BE49-F238E27FC236}">
                <a16:creationId xmlns:a16="http://schemas.microsoft.com/office/drawing/2014/main" id="{EDF269F6-B63C-472A-9967-932E8CBCA9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20093" y="4149080"/>
            <a:ext cx="5933440" cy="2893060"/>
          </a:xfrm>
          <a:prstGeom prst="rect">
            <a:avLst/>
          </a:prstGeom>
          <a:noFill/>
          <a:ln>
            <a:noFill/>
          </a:ln>
        </p:spPr>
      </p:pic>
    </p:spTree>
    <p:extLst>
      <p:ext uri="{BB962C8B-B14F-4D97-AF65-F5344CB8AC3E}">
        <p14:creationId xmlns:p14="http://schemas.microsoft.com/office/powerpoint/2010/main" val="262169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5CD7-2297-995F-CB0D-68A56343435E}"/>
              </a:ext>
            </a:extLst>
          </p:cNvPr>
          <p:cNvSpPr>
            <a:spLocks noGrp="1"/>
          </p:cNvSpPr>
          <p:nvPr>
            <p:ph type="title"/>
          </p:nvPr>
        </p:nvSpPr>
        <p:spPr>
          <a:xfrm>
            <a:off x="-684583" y="-341801"/>
            <a:ext cx="5820767" cy="457200"/>
          </a:xfrm>
        </p:spPr>
        <p:txBody>
          <a:bodyPr/>
          <a:lstStyle/>
          <a:p>
            <a:endParaRPr lang="en-ID"/>
          </a:p>
        </p:txBody>
      </p:sp>
      <p:graphicFrame>
        <p:nvGraphicFramePr>
          <p:cNvPr id="5" name="Table 4">
            <a:extLst>
              <a:ext uri="{FF2B5EF4-FFF2-40B4-BE49-F238E27FC236}">
                <a16:creationId xmlns:a16="http://schemas.microsoft.com/office/drawing/2014/main" id="{8CA40BA5-5CD0-4C89-B93C-5EBDEC9910E8}"/>
              </a:ext>
            </a:extLst>
          </p:cNvPr>
          <p:cNvGraphicFramePr>
            <a:graphicFrameLocks noGrp="1"/>
          </p:cNvGraphicFramePr>
          <p:nvPr>
            <p:extLst>
              <p:ext uri="{D42A27DB-BD31-4B8C-83A1-F6EECF244321}">
                <p14:modId xmlns:p14="http://schemas.microsoft.com/office/powerpoint/2010/main" val="2627099060"/>
              </p:ext>
            </p:extLst>
          </p:nvPr>
        </p:nvGraphicFramePr>
        <p:xfrm>
          <a:off x="2267744" y="1052736"/>
          <a:ext cx="4608512" cy="5805271"/>
        </p:xfrm>
        <a:graphic>
          <a:graphicData uri="http://schemas.openxmlformats.org/drawingml/2006/table">
            <a:tbl>
              <a:tblPr firstRow="1" firstCol="1" bandRow="1">
                <a:tableStyleId>{5C22544A-7EE6-4342-B048-85BDC9FD1C3A}</a:tableStyleId>
              </a:tblPr>
              <a:tblGrid>
                <a:gridCol w="1434312">
                  <a:extLst>
                    <a:ext uri="{9D8B030D-6E8A-4147-A177-3AD203B41FA5}">
                      <a16:colId xmlns:a16="http://schemas.microsoft.com/office/drawing/2014/main" val="991442394"/>
                    </a:ext>
                  </a:extLst>
                </a:gridCol>
                <a:gridCol w="3174200">
                  <a:extLst>
                    <a:ext uri="{9D8B030D-6E8A-4147-A177-3AD203B41FA5}">
                      <a16:colId xmlns:a16="http://schemas.microsoft.com/office/drawing/2014/main" val="831520365"/>
                    </a:ext>
                  </a:extLst>
                </a:gridCol>
              </a:tblGrid>
              <a:tr h="200148">
                <a:tc gridSpan="2">
                  <a:txBody>
                    <a:bodyPr/>
                    <a:lstStyle/>
                    <a:p>
                      <a:pPr algn="ctr">
                        <a:lnSpc>
                          <a:spcPct val="107000"/>
                        </a:lnSpc>
                        <a:spcBef>
                          <a:spcPts val="200"/>
                        </a:spcBef>
                      </a:pPr>
                      <a:r>
                        <a:rPr lang="en-SG" sz="400">
                          <a:effectLst/>
                        </a:rPr>
                        <a:t>Used Car Sale Portal Project</a:t>
                      </a:r>
                      <a:endParaRPr lang="en-ID" sz="4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26431" marR="26431" marT="0" marB="0"/>
                </a:tc>
                <a:tc hMerge="1">
                  <a:txBody>
                    <a:bodyPr/>
                    <a:lstStyle/>
                    <a:p>
                      <a:endParaRPr lang="en-ID"/>
                    </a:p>
                  </a:txBody>
                  <a:tcPr/>
                </a:tc>
                <a:extLst>
                  <a:ext uri="{0D108BD9-81ED-4DB2-BD59-A6C34878D82A}">
                    <a16:rowId xmlns:a16="http://schemas.microsoft.com/office/drawing/2014/main" val="2429081405"/>
                  </a:ext>
                </a:extLst>
              </a:tr>
              <a:tr h="86197">
                <a:tc>
                  <a:txBody>
                    <a:bodyPr/>
                    <a:lstStyle/>
                    <a:p>
                      <a:pPr>
                        <a:lnSpc>
                          <a:spcPct val="107000"/>
                        </a:lnSpc>
                        <a:spcAft>
                          <a:spcPts val="800"/>
                        </a:spcAft>
                      </a:pPr>
                      <a:r>
                        <a:rPr lang="en-SG" sz="400">
                          <a:effectLst/>
                        </a:rPr>
                        <a:t>Reported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r>
                        <a:rPr lang="en-US" sz="400">
                          <a:effectLst/>
                        </a:rPr>
                        <a:t>Ajri Muhammad siddik</a:t>
                      </a:r>
                      <a:endParaRPr lang="en-ID" sz="500">
                        <a:solidFill>
                          <a:srgbClr val="000000"/>
                        </a:solidFill>
                        <a:effectLst/>
                        <a:latin typeface="Arial" panose="020B0604020202020204" pitchFamily="34" charset="0"/>
                        <a:ea typeface="ヒラギノ角ゴ Pro W3"/>
                        <a:cs typeface="Times New Roman" panose="02020603050405020304" pitchFamily="18" charset="0"/>
                      </a:endParaRPr>
                    </a:p>
                  </a:txBody>
                  <a:tcPr marL="26431" marR="26431" marT="0" marB="0"/>
                </a:tc>
                <a:extLst>
                  <a:ext uri="{0D108BD9-81ED-4DB2-BD59-A6C34878D82A}">
                    <a16:rowId xmlns:a16="http://schemas.microsoft.com/office/drawing/2014/main" val="3782721511"/>
                  </a:ext>
                </a:extLst>
              </a:tr>
              <a:tr h="87602">
                <a:tc>
                  <a:txBody>
                    <a:bodyPr/>
                    <a:lstStyle/>
                    <a:p>
                      <a:pPr>
                        <a:lnSpc>
                          <a:spcPct val="107000"/>
                        </a:lnSpc>
                        <a:spcAft>
                          <a:spcPts val="800"/>
                        </a:spcAft>
                      </a:pPr>
                      <a:r>
                        <a:rPr lang="en-SG" sz="400">
                          <a:effectLst/>
                        </a:rPr>
                        <a:t>Report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05/05/2023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464823306"/>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28039253"/>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sukma</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559565239"/>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05/05/2</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42857975"/>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Functional testing:-UAT Testing/ TS001 / TS002 / TS003 / TS004 /TS005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968090606"/>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505935227"/>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4</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522632432"/>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00446512"/>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00.30:00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783932768"/>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319153784"/>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Supriadi</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184496256"/>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570978821"/>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Functional testing:-Unit Testing/ TS006 / TS007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786319765"/>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415130035"/>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100852013"/>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050756300"/>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00:30.00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733002473"/>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75220617"/>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Reyhan</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718165901"/>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08454159"/>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Performance Testing/ TS006</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934308059"/>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2</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02796104"/>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2</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676066294"/>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778107119"/>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00:10:00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780596815"/>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287690937"/>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AJri Muhammad siddik</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902032492"/>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941301775"/>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Compatibility Testing/ TS007 / TS008 / TS009 / TS010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297418493"/>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102224401"/>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969104834"/>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977987325"/>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00:40:00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552580613"/>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518875909"/>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Ajri Muhammad siddik</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00383462"/>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467518183"/>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Usability Testing / TS011</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681390431"/>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54766430"/>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4</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144544354"/>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168140005"/>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00:20:00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151108598"/>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454299705"/>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Ajri Muhammad siddik</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327632513"/>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836820677"/>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Security Testing/ TS012</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63821361"/>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632862272"/>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4</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502189970"/>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1</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570953964"/>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00:20:00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070741642"/>
                  </a:ext>
                </a:extLst>
              </a:tr>
              <a:tr h="87602">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392463861"/>
                  </a:ext>
                </a:extLst>
              </a:tr>
              <a:tr h="87602">
                <a:tc>
                  <a:txBody>
                    <a:bodyPr/>
                    <a:lstStyle/>
                    <a:p>
                      <a:pPr>
                        <a:lnSpc>
                          <a:spcPct val="107000"/>
                        </a:lnSpc>
                        <a:spcAft>
                          <a:spcPts val="800"/>
                        </a:spcAft>
                      </a:pPr>
                      <a:r>
                        <a:rPr lang="en-SG" sz="400">
                          <a:effectLst/>
                        </a:rPr>
                        <a:t>Tested By:</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Ajri Muhammad siddik</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351878967"/>
                  </a:ext>
                </a:extLst>
              </a:tr>
              <a:tr h="87602">
                <a:tc>
                  <a:txBody>
                    <a:bodyPr/>
                    <a:lstStyle/>
                    <a:p>
                      <a:pPr>
                        <a:lnSpc>
                          <a:spcPct val="107000"/>
                        </a:lnSpc>
                        <a:spcAft>
                          <a:spcPts val="800"/>
                        </a:spcAft>
                      </a:pPr>
                      <a:r>
                        <a:rPr lang="en-SG" sz="400">
                          <a:effectLst/>
                        </a:rPr>
                        <a:t>Tested Date: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06-05-2023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8832429"/>
                  </a:ext>
                </a:extLst>
              </a:tr>
              <a:tr h="87602">
                <a:tc>
                  <a:txBody>
                    <a:bodyPr/>
                    <a:lstStyle/>
                    <a:p>
                      <a:pPr>
                        <a:lnSpc>
                          <a:spcPct val="107000"/>
                        </a:lnSpc>
                        <a:spcAft>
                          <a:spcPts val="800"/>
                        </a:spcAft>
                      </a:pPr>
                      <a:r>
                        <a:rPr lang="en-SG" sz="400">
                          <a:effectLst/>
                        </a:rPr>
                        <a:t>Testing Name/ Test Scenario ID</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Portability Testing/ TS013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4200489706"/>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761641527"/>
                  </a:ext>
                </a:extLst>
              </a:tr>
              <a:tr h="87602">
                <a:tc>
                  <a:txBody>
                    <a:bodyPr/>
                    <a:lstStyle/>
                    <a:p>
                      <a:pPr>
                        <a:lnSpc>
                          <a:spcPct val="107000"/>
                        </a:lnSpc>
                        <a:spcAft>
                          <a:spcPts val="800"/>
                        </a:spcAft>
                      </a:pPr>
                      <a:r>
                        <a:rPr lang="en-SG" sz="400">
                          <a:effectLst/>
                        </a:rPr>
                        <a:t>No.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874569850"/>
                  </a:ext>
                </a:extLst>
              </a:tr>
              <a:tr h="87602">
                <a:tc>
                  <a:txBody>
                    <a:bodyPr/>
                    <a:lstStyle/>
                    <a:p>
                      <a:pPr>
                        <a:lnSpc>
                          <a:spcPct val="107000"/>
                        </a:lnSpc>
                        <a:spcAft>
                          <a:spcPts val="800"/>
                        </a:spcAft>
                      </a:pPr>
                      <a:r>
                        <a:rPr lang="en-SG" sz="400">
                          <a:effectLst/>
                        </a:rPr>
                        <a:t>No.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0</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948623854"/>
                  </a:ext>
                </a:extLst>
              </a:tr>
              <a:tr h="87602">
                <a:tc>
                  <a:txBody>
                    <a:bodyPr/>
                    <a:lstStyle/>
                    <a:p>
                      <a:pPr>
                        <a:lnSpc>
                          <a:spcPct val="107000"/>
                        </a:lnSpc>
                        <a:spcAft>
                          <a:spcPts val="800"/>
                        </a:spcAft>
                      </a:pPr>
                      <a:r>
                        <a:rPr lang="en-SG" sz="400">
                          <a:effectLst/>
                        </a:rPr>
                        <a:t>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759824839"/>
                  </a:ext>
                </a:extLst>
              </a:tr>
              <a:tr h="87602">
                <a:tc gridSpan="2">
                  <a:txBody>
                    <a:bodyPr/>
                    <a:lstStyle/>
                    <a:p>
                      <a:pPr algn="ctr">
                        <a:lnSpc>
                          <a:spcPct val="107000"/>
                        </a:lnSpc>
                        <a:spcAft>
                          <a:spcPts val="800"/>
                        </a:spcAft>
                      </a:pPr>
                      <a:r>
                        <a:rPr lang="en-SG" sz="400">
                          <a:effectLst/>
                        </a:rPr>
                        <a:t>SUMMARY LOG STATUS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hMerge="1">
                  <a:txBody>
                    <a:bodyPr/>
                    <a:lstStyle/>
                    <a:p>
                      <a:endParaRPr lang="en-ID"/>
                    </a:p>
                  </a:txBody>
                  <a:tcPr/>
                </a:tc>
                <a:extLst>
                  <a:ext uri="{0D108BD9-81ED-4DB2-BD59-A6C34878D82A}">
                    <a16:rowId xmlns:a16="http://schemas.microsoft.com/office/drawing/2014/main" val="4131091769"/>
                  </a:ext>
                </a:extLst>
              </a:tr>
              <a:tr h="87602">
                <a:tc>
                  <a:txBody>
                    <a:bodyPr/>
                    <a:lstStyle/>
                    <a:p>
                      <a:pPr>
                        <a:lnSpc>
                          <a:spcPct val="107000"/>
                        </a:lnSpc>
                        <a:spcAft>
                          <a:spcPts val="800"/>
                        </a:spcAft>
                      </a:pPr>
                      <a:r>
                        <a:rPr lang="en-SG" sz="400">
                          <a:effectLst/>
                        </a:rPr>
                        <a:t>Total Number of Test Cases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45</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651175236"/>
                  </a:ext>
                </a:extLst>
              </a:tr>
              <a:tr h="87602">
                <a:tc>
                  <a:txBody>
                    <a:bodyPr/>
                    <a:lstStyle/>
                    <a:p>
                      <a:pPr>
                        <a:lnSpc>
                          <a:spcPct val="107000"/>
                        </a:lnSpc>
                        <a:spcAft>
                          <a:spcPts val="800"/>
                        </a:spcAft>
                      </a:pPr>
                      <a:r>
                        <a:rPr lang="en-SG" sz="400">
                          <a:effectLst/>
                        </a:rPr>
                        <a:t>Total Number of Pass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42</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3797134915"/>
                  </a:ext>
                </a:extLst>
              </a:tr>
              <a:tr h="87602">
                <a:tc>
                  <a:txBody>
                    <a:bodyPr/>
                    <a:lstStyle/>
                    <a:p>
                      <a:pPr>
                        <a:lnSpc>
                          <a:spcPct val="107000"/>
                        </a:lnSpc>
                        <a:spcAft>
                          <a:spcPts val="800"/>
                        </a:spcAft>
                      </a:pPr>
                      <a:r>
                        <a:rPr lang="en-SG" sz="400">
                          <a:effectLst/>
                        </a:rPr>
                        <a:t>Total Number of Failures</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3</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2919841718"/>
                  </a:ext>
                </a:extLst>
              </a:tr>
              <a:tr h="87602">
                <a:tc>
                  <a:txBody>
                    <a:bodyPr/>
                    <a:lstStyle/>
                    <a:p>
                      <a:pPr>
                        <a:lnSpc>
                          <a:spcPct val="107000"/>
                        </a:lnSpc>
                        <a:spcAft>
                          <a:spcPts val="800"/>
                        </a:spcAft>
                      </a:pPr>
                      <a:r>
                        <a:rPr lang="en-SG" sz="400">
                          <a:effectLst/>
                        </a:rPr>
                        <a:t>Pass %</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a:effectLst/>
                        </a:rPr>
                        <a:t>91%</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120680841"/>
                  </a:ext>
                </a:extLst>
              </a:tr>
              <a:tr h="87602">
                <a:tc>
                  <a:txBody>
                    <a:bodyPr/>
                    <a:lstStyle/>
                    <a:p>
                      <a:pPr>
                        <a:lnSpc>
                          <a:spcPct val="107000"/>
                        </a:lnSpc>
                        <a:spcAft>
                          <a:spcPts val="800"/>
                        </a:spcAft>
                      </a:pPr>
                      <a:r>
                        <a:rPr lang="en-SG" sz="400">
                          <a:effectLst/>
                        </a:rPr>
                        <a:t>Total Elapsed Time</a:t>
                      </a:r>
                      <a:endParaRPr lang="en-ID" sz="40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tc>
                  <a:txBody>
                    <a:bodyPr/>
                    <a:lstStyle/>
                    <a:p>
                      <a:pPr>
                        <a:lnSpc>
                          <a:spcPct val="107000"/>
                        </a:lnSpc>
                        <a:spcAft>
                          <a:spcPts val="800"/>
                        </a:spcAft>
                      </a:pPr>
                      <a:r>
                        <a:rPr lang="en-SG" sz="400" dirty="0">
                          <a:effectLst/>
                        </a:rPr>
                        <a:t>06:00:00</a:t>
                      </a:r>
                      <a:endParaRPr lang="en-ID" sz="400" dirty="0">
                        <a:effectLst/>
                        <a:latin typeface="Calibri" panose="020F0502020204030204" pitchFamily="34" charset="0"/>
                        <a:ea typeface="Calibri" panose="020F0502020204030204" pitchFamily="34" charset="0"/>
                        <a:cs typeface="Arial" panose="020B0604020202020204" pitchFamily="34" charset="0"/>
                      </a:endParaRPr>
                    </a:p>
                  </a:txBody>
                  <a:tcPr marL="26431" marR="26431" marT="0" marB="0"/>
                </a:tc>
                <a:extLst>
                  <a:ext uri="{0D108BD9-81ED-4DB2-BD59-A6C34878D82A}">
                    <a16:rowId xmlns:a16="http://schemas.microsoft.com/office/drawing/2014/main" val="1158083515"/>
                  </a:ext>
                </a:extLst>
              </a:tr>
            </a:tbl>
          </a:graphicData>
        </a:graphic>
      </p:graphicFrame>
    </p:spTree>
    <p:extLst>
      <p:ext uri="{BB962C8B-B14F-4D97-AF65-F5344CB8AC3E}">
        <p14:creationId xmlns:p14="http://schemas.microsoft.com/office/powerpoint/2010/main" val="249138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11.Modification of fail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052736"/>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1"/>
          <p:cNvSpPr>
            <a:spLocks noChangeArrowheads="1"/>
          </p:cNvSpPr>
          <p:nvPr/>
        </p:nvSpPr>
        <p:spPr bwMode="auto">
          <a:xfrm>
            <a:off x="0" y="1103310"/>
            <a:ext cx="40523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Arial" panose="020B0604020202020204" pitchFamily="34" charset="0"/>
              </a:rPr>
              <a:t>Modification to source code for unit testing failed cases</a:t>
            </a:r>
            <a:endParaRPr kumimoji="0" lang="en-US" altLang="zh-CN"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1A2354D-62CA-F916-A3C8-67D289B01C2F}"/>
              </a:ext>
            </a:extLst>
          </p:cNvPr>
          <p:cNvSpPr txBox="1"/>
          <p:nvPr/>
        </p:nvSpPr>
        <p:spPr>
          <a:xfrm>
            <a:off x="14158" y="1502221"/>
            <a:ext cx="4592782" cy="373757"/>
          </a:xfrm>
          <a:prstGeom prst="rect">
            <a:avLst/>
          </a:prstGeom>
          <a:noFill/>
        </p:spPr>
        <p:txBody>
          <a:bodyPr wrap="square">
            <a:spAutoFit/>
          </a:bodyPr>
          <a:lstStyle/>
          <a:p>
            <a:pPr>
              <a:lnSpc>
                <a:spcPct val="107000"/>
              </a:lnSpc>
              <a:spcAft>
                <a:spcPts val="800"/>
              </a:spcAft>
            </a:pPr>
            <a:r>
              <a:rPr lang="en-SG" sz="1800" dirty="0">
                <a:solidFill>
                  <a:srgbClr val="000000"/>
                </a:solidFill>
                <a:effectLst/>
                <a:latin typeface="Arial" panose="020B0604020202020204" pitchFamily="34" charset="0"/>
                <a:ea typeface="SimSun" panose="02010600030101010101" pitchFamily="2" charset="-122"/>
                <a:cs typeface="Arial" panose="020B0604020202020204" pitchFamily="34" charset="0"/>
              </a:rPr>
              <a:t>Before modification</a:t>
            </a:r>
            <a:endParaRPr lang="en-ID" sz="14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11" name="TextBox 10">
            <a:extLst>
              <a:ext uri="{FF2B5EF4-FFF2-40B4-BE49-F238E27FC236}">
                <a16:creationId xmlns:a16="http://schemas.microsoft.com/office/drawing/2014/main" id="{F734DE97-E45D-DC8D-0746-D589C5597AAF}"/>
              </a:ext>
            </a:extLst>
          </p:cNvPr>
          <p:cNvSpPr txBox="1"/>
          <p:nvPr/>
        </p:nvSpPr>
        <p:spPr>
          <a:xfrm>
            <a:off x="22964" y="4171900"/>
            <a:ext cx="4592782" cy="373757"/>
          </a:xfrm>
          <a:prstGeom prst="rect">
            <a:avLst/>
          </a:prstGeom>
          <a:noFill/>
        </p:spPr>
        <p:txBody>
          <a:bodyPr wrap="square">
            <a:spAutoFit/>
          </a:bodyPr>
          <a:lstStyle/>
          <a:p>
            <a:pPr>
              <a:lnSpc>
                <a:spcPct val="107000"/>
              </a:lnSpc>
              <a:spcAft>
                <a:spcPts val="800"/>
              </a:spcAft>
            </a:pPr>
            <a:r>
              <a:rPr lang="en-SG" sz="1800" dirty="0">
                <a:solidFill>
                  <a:srgbClr val="000000"/>
                </a:solidFill>
                <a:effectLst/>
                <a:latin typeface="Arial" panose="020B0604020202020204" pitchFamily="34" charset="0"/>
                <a:ea typeface="SimSun" panose="02010600030101010101" pitchFamily="2" charset="-122"/>
                <a:cs typeface="Arial" panose="020B0604020202020204" pitchFamily="34" charset="0"/>
              </a:rPr>
              <a:t>After modification</a:t>
            </a:r>
            <a:endParaRPr lang="en-ID" sz="1400" dirty="0">
              <a:effectLst/>
              <a:latin typeface="Calibri" panose="020F050202020403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D77C660E-8842-4166-815B-E1A98135CD09}"/>
              </a:ext>
            </a:extLst>
          </p:cNvPr>
          <p:cNvPicPr>
            <a:picLocks noChangeAspect="1"/>
          </p:cNvPicPr>
          <p:nvPr/>
        </p:nvPicPr>
        <p:blipFill>
          <a:blip r:embed="rId2"/>
          <a:stretch>
            <a:fillRect/>
          </a:stretch>
        </p:blipFill>
        <p:spPr>
          <a:xfrm>
            <a:off x="218179" y="1854106"/>
            <a:ext cx="3312695" cy="2317794"/>
          </a:xfrm>
          <a:prstGeom prst="rect">
            <a:avLst/>
          </a:prstGeom>
        </p:spPr>
      </p:pic>
      <p:cxnSp>
        <p:nvCxnSpPr>
          <p:cNvPr id="12" name="Straight Arrow Connector 11">
            <a:extLst>
              <a:ext uri="{FF2B5EF4-FFF2-40B4-BE49-F238E27FC236}">
                <a16:creationId xmlns:a16="http://schemas.microsoft.com/office/drawing/2014/main" id="{DBCA625D-ACBC-48D9-8F50-D4E3FECC607F}"/>
              </a:ext>
            </a:extLst>
          </p:cNvPr>
          <p:cNvCxnSpPr/>
          <p:nvPr/>
        </p:nvCxnSpPr>
        <p:spPr>
          <a:xfrm flipH="1">
            <a:off x="1691680" y="3140968"/>
            <a:ext cx="2664296" cy="8640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6" name="Picture 15">
            <a:extLst>
              <a:ext uri="{FF2B5EF4-FFF2-40B4-BE49-F238E27FC236}">
                <a16:creationId xmlns:a16="http://schemas.microsoft.com/office/drawing/2014/main" id="{B24966D4-93D1-499D-A996-11AE4A9B7740}"/>
              </a:ext>
            </a:extLst>
          </p:cNvPr>
          <p:cNvPicPr>
            <a:picLocks noChangeAspect="1"/>
          </p:cNvPicPr>
          <p:nvPr/>
        </p:nvPicPr>
        <p:blipFill>
          <a:blip r:embed="rId3"/>
          <a:stretch>
            <a:fillRect/>
          </a:stretch>
        </p:blipFill>
        <p:spPr>
          <a:xfrm>
            <a:off x="287337" y="4509816"/>
            <a:ext cx="5372850" cy="1943371"/>
          </a:xfrm>
          <a:prstGeom prst="rect">
            <a:avLst/>
          </a:prstGeom>
        </p:spPr>
      </p:pic>
      <p:cxnSp>
        <p:nvCxnSpPr>
          <p:cNvPr id="18" name="Straight Arrow Connector 17">
            <a:extLst>
              <a:ext uri="{FF2B5EF4-FFF2-40B4-BE49-F238E27FC236}">
                <a16:creationId xmlns:a16="http://schemas.microsoft.com/office/drawing/2014/main" id="{FA57CA20-2301-4B2D-891F-ECFA7CAA984E}"/>
              </a:ext>
            </a:extLst>
          </p:cNvPr>
          <p:cNvCxnSpPr/>
          <p:nvPr/>
        </p:nvCxnSpPr>
        <p:spPr>
          <a:xfrm flipH="1">
            <a:off x="2411760" y="5275387"/>
            <a:ext cx="2664296" cy="8640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719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3079388726"/>
              </p:ext>
            </p:extLst>
          </p:nvPr>
        </p:nvGraphicFramePr>
        <p:xfrm>
          <a:off x="179388" y="1182418"/>
          <a:ext cx="8569076" cy="5375538"/>
        </p:xfrm>
        <a:graphic>
          <a:graphicData uri="http://schemas.openxmlformats.org/drawingml/2006/table">
            <a:tbl>
              <a:tblPr firstRow="1" bandRow="1">
                <a:tableStyleId>{5C22544A-7EE6-4342-B048-85BDC9FD1C3A}</a:tableStyleId>
              </a:tblPr>
              <a:tblGrid>
                <a:gridCol w="1193182">
                  <a:extLst>
                    <a:ext uri="{9D8B030D-6E8A-4147-A177-3AD203B41FA5}">
                      <a16:colId xmlns:a16="http://schemas.microsoft.com/office/drawing/2014/main" val="2834307532"/>
                    </a:ext>
                  </a:extLst>
                </a:gridCol>
                <a:gridCol w="7375894">
                  <a:extLst>
                    <a:ext uri="{9D8B030D-6E8A-4147-A177-3AD203B41FA5}">
                      <a16:colId xmlns:a16="http://schemas.microsoft.com/office/drawing/2014/main" val="4186691054"/>
                    </a:ext>
                  </a:extLst>
                </a:gridCol>
              </a:tblGrid>
              <a:tr h="383967">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83967">
                <a:tc>
                  <a:txBody>
                    <a:bodyPr/>
                    <a:lstStyle/>
                    <a:p>
                      <a:pPr algn="ctr"/>
                      <a:r>
                        <a:rPr lang="en-SG" sz="1600" dirty="0">
                          <a:latin typeface="+mn-lt"/>
                        </a:rPr>
                        <a:t>01</a:t>
                      </a:r>
                    </a:p>
                  </a:txBody>
                  <a:tcPr marL="91436" marR="91436" marT="45709" marB="45709" anchor="ctr"/>
                </a:tc>
                <a:tc>
                  <a:txBody>
                    <a:bodyPr/>
                    <a:lstStyle/>
                    <a:p>
                      <a:pPr algn="l" fontAlgn="b"/>
                      <a:r>
                        <a:rPr lang="en-SG" sz="1600" b="0" i="0" u="none" strike="noStrike" dirty="0">
                          <a:solidFill>
                            <a:srgbClr val="000000"/>
                          </a:solidFill>
                          <a:effectLst/>
                          <a:latin typeface="+mn-lt"/>
                        </a:rPr>
                        <a:t> List of software used</a:t>
                      </a:r>
                    </a:p>
                  </a:txBody>
                  <a:tcPr marL="6350" marR="6350" marT="6351" marB="0" anchor="b"/>
                </a:tc>
                <a:extLst>
                  <a:ext uri="{0D108BD9-81ED-4DB2-BD59-A6C34878D82A}">
                    <a16:rowId xmlns:a16="http://schemas.microsoft.com/office/drawing/2014/main" val="3383460755"/>
                  </a:ext>
                </a:extLst>
              </a:tr>
              <a:tr h="383967">
                <a:tc>
                  <a:txBody>
                    <a:bodyPr/>
                    <a:lstStyle/>
                    <a:p>
                      <a:pPr algn="ctr"/>
                      <a:r>
                        <a:rPr lang="en-SG" sz="1600" dirty="0">
                          <a:latin typeface="+mn-lt"/>
                        </a:rPr>
                        <a:t>02</a:t>
                      </a:r>
                    </a:p>
                  </a:txBody>
                  <a:tcPr marL="91436" marR="91436" marT="45709" marB="45709" anchor="ctr"/>
                </a:tc>
                <a:tc>
                  <a:txBody>
                    <a:bodyPr/>
                    <a:lstStyle/>
                    <a:p>
                      <a:pPr algn="l" fontAlgn="b"/>
                      <a:r>
                        <a:rPr lang="en-SG" sz="1600" b="0" i="0" u="none" strike="noStrike" dirty="0">
                          <a:solidFill>
                            <a:srgbClr val="000000"/>
                          </a:solidFill>
                          <a:effectLst/>
                          <a:latin typeface="+mn-lt"/>
                        </a:rPr>
                        <a:t> Business Process</a:t>
                      </a:r>
                    </a:p>
                  </a:txBody>
                  <a:tcPr marL="6350" marR="6350" marT="6351" marB="0" anchor="b"/>
                </a:tc>
                <a:extLst>
                  <a:ext uri="{0D108BD9-81ED-4DB2-BD59-A6C34878D82A}">
                    <a16:rowId xmlns:a16="http://schemas.microsoft.com/office/drawing/2014/main" val="3888214698"/>
                  </a:ext>
                </a:extLst>
              </a:tr>
              <a:tr h="383967">
                <a:tc>
                  <a:txBody>
                    <a:bodyPr/>
                    <a:lstStyle/>
                    <a:p>
                      <a:pPr algn="ctr"/>
                      <a:r>
                        <a:rPr lang="en-SG" sz="1600" dirty="0">
                          <a:latin typeface="+mn-lt"/>
                        </a:rPr>
                        <a:t>03</a:t>
                      </a:r>
                    </a:p>
                  </a:txBody>
                  <a:tcPr marL="91436" marR="91436" marT="45709" marB="45709" anchor="ctr"/>
                </a:tc>
                <a:tc>
                  <a:txBody>
                    <a:bodyPr/>
                    <a:lstStyle/>
                    <a:p>
                      <a:pPr algn="l"/>
                      <a:r>
                        <a:rPr lang="en-US" sz="1600" dirty="0"/>
                        <a:t> Project Plan</a:t>
                      </a:r>
                    </a:p>
                  </a:txBody>
                  <a:tcPr marL="6350" marR="6350" marT="6351" marB="0" anchor="b"/>
                </a:tc>
                <a:extLst>
                  <a:ext uri="{0D108BD9-81ED-4DB2-BD59-A6C34878D82A}">
                    <a16:rowId xmlns:a16="http://schemas.microsoft.com/office/drawing/2014/main" val="2803516679"/>
                  </a:ext>
                </a:extLst>
              </a:tr>
              <a:tr h="383967">
                <a:tc>
                  <a:txBody>
                    <a:bodyPr/>
                    <a:lstStyle/>
                    <a:p>
                      <a:pPr algn="ctr"/>
                      <a:r>
                        <a:rPr lang="en-SG" sz="1600" dirty="0">
                          <a:latin typeface="+mn-lt"/>
                        </a:rPr>
                        <a:t>04</a:t>
                      </a:r>
                    </a:p>
                  </a:txBody>
                  <a:tcPr marL="91436" marR="91436" marT="45709" marB="45709" anchor="ctr"/>
                </a:tc>
                <a:tc>
                  <a:txBody>
                    <a:bodyPr/>
                    <a:lstStyle/>
                    <a:p>
                      <a:pPr algn="l"/>
                      <a:r>
                        <a:rPr lang="en-US" sz="1600" b="0" i="0" u="none" strike="noStrike" dirty="0">
                          <a:solidFill>
                            <a:srgbClr val="000000"/>
                          </a:solidFill>
                          <a:effectLst/>
                          <a:latin typeface="+mn-lt"/>
                        </a:rPr>
                        <a:t> </a:t>
                      </a:r>
                      <a:r>
                        <a:rPr lang="en-SG" sz="1600" b="0" i="0" u="none" strike="noStrike" dirty="0">
                          <a:solidFill>
                            <a:srgbClr val="000000"/>
                          </a:solidFill>
                          <a:effectLst/>
                          <a:latin typeface="+mn-lt"/>
                        </a:rPr>
                        <a:t>Stages of Risk Based Testing models</a:t>
                      </a:r>
                      <a:endParaRPr lang="en-US" sz="1600" dirty="0"/>
                    </a:p>
                  </a:txBody>
                  <a:tcPr marL="6350" marR="6350" marT="6351" marB="0" anchor="b"/>
                </a:tc>
                <a:extLst>
                  <a:ext uri="{0D108BD9-81ED-4DB2-BD59-A6C34878D82A}">
                    <a16:rowId xmlns:a16="http://schemas.microsoft.com/office/drawing/2014/main" val="1429497512"/>
                  </a:ext>
                </a:extLst>
              </a:tr>
              <a:tr h="383967">
                <a:tc>
                  <a:txBody>
                    <a:bodyPr/>
                    <a:lstStyle/>
                    <a:p>
                      <a:pPr algn="ctr"/>
                      <a:r>
                        <a:rPr lang="en-SG" sz="1600" dirty="0">
                          <a:latin typeface="+mn-lt"/>
                        </a:rPr>
                        <a:t>05</a:t>
                      </a:r>
                    </a:p>
                  </a:txBody>
                  <a:tcPr marL="91436" marR="91436" marT="45709" marB="45709" anchor="ctr"/>
                </a:tc>
                <a:tc>
                  <a:txBody>
                    <a:bodyPr/>
                    <a:lstStyle/>
                    <a:p>
                      <a:pPr algn="l"/>
                      <a:r>
                        <a:rPr lang="en-US" sz="1600" dirty="0"/>
                        <a:t> Types of risks</a:t>
                      </a:r>
                    </a:p>
                  </a:txBody>
                  <a:tcPr marL="6350" marR="6350" marT="6351" marB="0" anchor="b"/>
                </a:tc>
                <a:extLst>
                  <a:ext uri="{0D108BD9-81ED-4DB2-BD59-A6C34878D82A}">
                    <a16:rowId xmlns:a16="http://schemas.microsoft.com/office/drawing/2014/main" val="2323112843"/>
                  </a:ext>
                </a:extLst>
              </a:tr>
              <a:tr h="383967">
                <a:tc>
                  <a:txBody>
                    <a:bodyPr/>
                    <a:lstStyle/>
                    <a:p>
                      <a:pPr algn="ctr"/>
                      <a:r>
                        <a:rPr lang="en-SG" sz="1600" dirty="0">
                          <a:latin typeface="+mn-lt"/>
                        </a:rPr>
                        <a:t>06</a:t>
                      </a:r>
                    </a:p>
                  </a:txBody>
                  <a:tcPr marL="91436" marR="91436" marT="45709" marB="45709" anchor="ctr"/>
                </a:tc>
                <a:tc>
                  <a:txBody>
                    <a:bodyPr/>
                    <a:lstStyle/>
                    <a:p>
                      <a:pPr algn="l"/>
                      <a:r>
                        <a:rPr lang="en-US" sz="1600" dirty="0"/>
                        <a:t> Risk Based Testing Strategies</a:t>
                      </a:r>
                    </a:p>
                  </a:txBody>
                  <a:tcPr marL="6350" marR="6350" marT="6351" marB="0" anchor="b"/>
                </a:tc>
                <a:extLst>
                  <a:ext uri="{0D108BD9-81ED-4DB2-BD59-A6C34878D82A}">
                    <a16:rowId xmlns:a16="http://schemas.microsoft.com/office/drawing/2014/main" val="1257684296"/>
                  </a:ext>
                </a:extLst>
              </a:tr>
              <a:tr h="383967">
                <a:tc>
                  <a:txBody>
                    <a:bodyPr/>
                    <a:lstStyle/>
                    <a:p>
                      <a:pPr algn="ctr"/>
                      <a:r>
                        <a:rPr lang="en-SG" sz="1600" dirty="0">
                          <a:latin typeface="+mn-lt"/>
                        </a:rPr>
                        <a:t>07</a:t>
                      </a:r>
                    </a:p>
                  </a:txBody>
                  <a:tcPr marL="91436" marR="91436" marT="45709" marB="45709" anchor="ctr"/>
                </a:tc>
                <a:tc>
                  <a:txBody>
                    <a:bodyPr/>
                    <a:lstStyle/>
                    <a:p>
                      <a:pPr algn="l" fontAlgn="b"/>
                      <a:r>
                        <a:rPr lang="en-SG" sz="1600" b="0" i="0" u="none" strike="noStrike" dirty="0">
                          <a:solidFill>
                            <a:srgbClr val="000000"/>
                          </a:solidFill>
                          <a:effectLst/>
                          <a:latin typeface="+mn-lt"/>
                        </a:rPr>
                        <a:t> Qualitative and Quantitative Risk Analysis </a:t>
                      </a:r>
                    </a:p>
                  </a:txBody>
                  <a:tcPr marL="6350" marR="6350" marT="6351" marB="0" anchor="b"/>
                </a:tc>
                <a:extLst>
                  <a:ext uri="{0D108BD9-81ED-4DB2-BD59-A6C34878D82A}">
                    <a16:rowId xmlns:a16="http://schemas.microsoft.com/office/drawing/2014/main" val="3512515867"/>
                  </a:ext>
                </a:extLst>
              </a:tr>
              <a:tr h="383967">
                <a:tc>
                  <a:txBody>
                    <a:bodyPr/>
                    <a:lstStyle/>
                    <a:p>
                      <a:pPr algn="ctr"/>
                      <a:r>
                        <a:rPr lang="en-SG" sz="1600" dirty="0">
                          <a:latin typeface="+mn-lt"/>
                        </a:rPr>
                        <a:t>08</a:t>
                      </a:r>
                    </a:p>
                  </a:txBody>
                  <a:tcPr marL="91436" marR="91436" marT="45709" marB="45709" anchor="ctr"/>
                </a:tc>
                <a:tc>
                  <a:txBody>
                    <a:bodyPr/>
                    <a:lstStyle/>
                    <a:p>
                      <a:pPr marL="0" marR="0" lvl="0" indent="0" algn="l" defTabSz="342900" rtl="0" eaLnBrk="1" fontAlgn="b" latinLnBrk="0" hangingPunct="1">
                        <a:lnSpc>
                          <a:spcPct val="100000"/>
                        </a:lnSpc>
                        <a:spcBef>
                          <a:spcPts val="0"/>
                        </a:spcBef>
                        <a:spcAft>
                          <a:spcPts val="0"/>
                        </a:spcAft>
                        <a:buClrTx/>
                        <a:buSzTx/>
                        <a:buFontTx/>
                        <a:buNone/>
                        <a:tabLst/>
                        <a:defRPr/>
                      </a:pPr>
                      <a:r>
                        <a:rPr lang="en-SG" sz="1600" b="0" i="0" u="none" strike="noStrike" dirty="0">
                          <a:solidFill>
                            <a:srgbClr val="000000"/>
                          </a:solidFill>
                          <a:effectLst/>
                          <a:latin typeface="+mn-lt"/>
                        </a:rPr>
                        <a:t> Security Testing</a:t>
                      </a:r>
                    </a:p>
                  </a:txBody>
                  <a:tcPr marL="6350" marR="6350" marT="6351" marB="0" anchor="b"/>
                </a:tc>
                <a:extLst>
                  <a:ext uri="{0D108BD9-81ED-4DB2-BD59-A6C34878D82A}">
                    <a16:rowId xmlns:a16="http://schemas.microsoft.com/office/drawing/2014/main" val="1297185499"/>
                  </a:ext>
                </a:extLst>
              </a:tr>
              <a:tr h="383967">
                <a:tc>
                  <a:txBody>
                    <a:bodyPr/>
                    <a:lstStyle/>
                    <a:p>
                      <a:pPr algn="ctr"/>
                      <a:r>
                        <a:rPr lang="en-SG" sz="1600" dirty="0">
                          <a:latin typeface="+mn-lt"/>
                        </a:rPr>
                        <a:t>09</a:t>
                      </a:r>
                    </a:p>
                  </a:txBody>
                  <a:tcPr marL="91436" marR="91436" marT="45709" marB="45709" anchor="ctr"/>
                </a:tc>
                <a:tc>
                  <a:txBody>
                    <a:bodyPr/>
                    <a:lstStyle/>
                    <a:p>
                      <a:pPr algn="l" fontAlgn="b"/>
                      <a:r>
                        <a:rPr lang="en-SG" sz="1600" b="0" i="0" u="none" strike="noStrike" dirty="0">
                          <a:solidFill>
                            <a:srgbClr val="000000"/>
                          </a:solidFill>
                          <a:effectLst/>
                          <a:latin typeface="+mn-lt"/>
                        </a:rPr>
                        <a:t> Test plans and Test cases</a:t>
                      </a:r>
                    </a:p>
                  </a:txBody>
                  <a:tcPr marL="6350" marR="6350" marT="6351" marB="0" anchor="b"/>
                </a:tc>
                <a:extLst>
                  <a:ext uri="{0D108BD9-81ED-4DB2-BD59-A6C34878D82A}">
                    <a16:rowId xmlns:a16="http://schemas.microsoft.com/office/drawing/2014/main" val="3134097065"/>
                  </a:ext>
                </a:extLst>
              </a:tr>
              <a:tr h="383967">
                <a:tc>
                  <a:txBody>
                    <a:bodyPr/>
                    <a:lstStyle/>
                    <a:p>
                      <a:pPr algn="ctr"/>
                      <a:r>
                        <a:rPr lang="en-SG" sz="1600" dirty="0">
                          <a:latin typeface="+mn-lt"/>
                        </a:rPr>
                        <a:t>10</a:t>
                      </a:r>
                    </a:p>
                  </a:txBody>
                  <a:tcPr marL="91436" marR="91436" marT="45709" marB="45709" anchor="ctr"/>
                </a:tc>
                <a:tc>
                  <a:txBody>
                    <a:bodyPr/>
                    <a:lstStyle/>
                    <a:p>
                      <a:pPr algn="l" fontAlgn="b"/>
                      <a:r>
                        <a:rPr lang="en-SG" sz="1600" b="0" i="0" u="none" strike="noStrike" dirty="0">
                          <a:solidFill>
                            <a:srgbClr val="000000"/>
                          </a:solidFill>
                          <a:effectLst/>
                          <a:latin typeface="+mn-lt"/>
                        </a:rPr>
                        <a:t> Logs of Test Results</a:t>
                      </a:r>
                    </a:p>
                  </a:txBody>
                  <a:tcPr marL="6350" marR="6350" marT="6351" marB="0" anchor="b"/>
                </a:tc>
                <a:extLst>
                  <a:ext uri="{0D108BD9-81ED-4DB2-BD59-A6C34878D82A}">
                    <a16:rowId xmlns:a16="http://schemas.microsoft.com/office/drawing/2014/main" val="1391025220"/>
                  </a:ext>
                </a:extLst>
              </a:tr>
              <a:tr h="383967">
                <a:tc>
                  <a:txBody>
                    <a:bodyPr/>
                    <a:lstStyle/>
                    <a:p>
                      <a:pPr algn="ctr"/>
                      <a:r>
                        <a:rPr lang="en-SG" sz="1600" dirty="0">
                          <a:latin typeface="+mn-lt"/>
                        </a:rPr>
                        <a:t>11</a:t>
                      </a:r>
                    </a:p>
                  </a:txBody>
                  <a:tcPr marL="91436" marR="91436" marT="45709" marB="45709" anchor="ctr"/>
                </a:tc>
                <a:tc>
                  <a:txBody>
                    <a:bodyPr/>
                    <a:lstStyle/>
                    <a:p>
                      <a:pPr algn="l" fontAlgn="b"/>
                      <a:r>
                        <a:rPr lang="en-SG" sz="1600" b="0" i="0" u="none" strike="noStrike" dirty="0">
                          <a:solidFill>
                            <a:srgbClr val="000000"/>
                          </a:solidFill>
                          <a:effectLst/>
                          <a:latin typeface="+mn-lt"/>
                        </a:rPr>
                        <a:t> Modifications of fail Test Cases</a:t>
                      </a:r>
                    </a:p>
                  </a:txBody>
                  <a:tcPr marL="6350" marR="6350" marT="6351" marB="0" anchor="b"/>
                </a:tc>
                <a:extLst>
                  <a:ext uri="{0D108BD9-81ED-4DB2-BD59-A6C34878D82A}">
                    <a16:rowId xmlns:a16="http://schemas.microsoft.com/office/drawing/2014/main" val="547760610"/>
                  </a:ext>
                </a:extLst>
              </a:tr>
              <a:tr h="383967">
                <a:tc>
                  <a:txBody>
                    <a:bodyPr/>
                    <a:lstStyle/>
                    <a:p>
                      <a:pPr algn="ctr"/>
                      <a:r>
                        <a:rPr lang="en-SG" sz="1600" dirty="0">
                          <a:latin typeface="+mn-lt"/>
                        </a:rPr>
                        <a:t>12</a:t>
                      </a:r>
                    </a:p>
                  </a:txBody>
                  <a:tcPr marL="91436" marR="91436" marT="45709" marB="45709" anchor="ctr"/>
                </a:tc>
                <a:tc>
                  <a:txBody>
                    <a:bodyPr/>
                    <a:lstStyle/>
                    <a:p>
                      <a:pPr algn="l" fontAlgn="b"/>
                      <a:r>
                        <a:rPr lang="en-SG" sz="1600" b="0" i="0" u="none" strike="noStrike" dirty="0">
                          <a:solidFill>
                            <a:srgbClr val="000000"/>
                          </a:solidFill>
                          <a:effectLst/>
                          <a:latin typeface="+mn-lt"/>
                        </a:rPr>
                        <a:t> Effectiveness of RBT strategy</a:t>
                      </a:r>
                    </a:p>
                  </a:txBody>
                  <a:tcPr marL="6350" marR="6350" marT="6351" marB="0" anchor="b"/>
                </a:tc>
                <a:extLst>
                  <a:ext uri="{0D108BD9-81ED-4DB2-BD59-A6C34878D82A}">
                    <a16:rowId xmlns:a16="http://schemas.microsoft.com/office/drawing/2014/main" val="2359766755"/>
                  </a:ext>
                </a:extLst>
              </a:tr>
              <a:tr h="383967">
                <a:tc>
                  <a:txBody>
                    <a:bodyPr/>
                    <a:lstStyle/>
                    <a:p>
                      <a:pPr algn="ctr"/>
                      <a:r>
                        <a:rPr lang="en-SG" sz="1600" dirty="0">
                          <a:latin typeface="+mn-lt"/>
                        </a:rPr>
                        <a:t>13</a:t>
                      </a:r>
                    </a:p>
                  </a:txBody>
                  <a:tcPr marL="91436" marR="91436" marT="45709" marB="45709" anchor="ctr"/>
                </a:tc>
                <a:tc>
                  <a:txBody>
                    <a:bodyPr/>
                    <a:lstStyle/>
                    <a:p>
                      <a:pPr algn="l" fontAlgn="b"/>
                      <a:r>
                        <a:rPr lang="en-US" sz="1600" dirty="0"/>
                        <a:t> Project Results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937174814"/>
                  </a:ext>
                </a:extLst>
              </a:tr>
            </a:tbl>
          </a:graphicData>
        </a:graphic>
      </p:graphicFrame>
    </p:spTree>
    <p:extLst>
      <p:ext uri="{BB962C8B-B14F-4D97-AF65-F5344CB8AC3E}">
        <p14:creationId xmlns:p14="http://schemas.microsoft.com/office/powerpoint/2010/main" val="506989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6079-C596-1E85-41A2-6A529CA9D29A}"/>
              </a:ext>
            </a:extLst>
          </p:cNvPr>
          <p:cNvSpPr>
            <a:spLocks noGrp="1"/>
          </p:cNvSpPr>
          <p:nvPr>
            <p:ph type="title"/>
          </p:nvPr>
        </p:nvSpPr>
        <p:spPr/>
        <p:txBody>
          <a:bodyPr/>
          <a:lstStyle/>
          <a:p>
            <a:endParaRPr lang="en-ID"/>
          </a:p>
        </p:txBody>
      </p:sp>
      <p:graphicFrame>
        <p:nvGraphicFramePr>
          <p:cNvPr id="4" name="Table 3">
            <a:extLst>
              <a:ext uri="{FF2B5EF4-FFF2-40B4-BE49-F238E27FC236}">
                <a16:creationId xmlns:a16="http://schemas.microsoft.com/office/drawing/2014/main" id="{54A1BFBB-3F63-3C1C-7151-235D06C8D799}"/>
              </a:ext>
            </a:extLst>
          </p:cNvPr>
          <p:cNvGraphicFramePr>
            <a:graphicFrameLocks noGrp="1"/>
          </p:cNvGraphicFramePr>
          <p:nvPr>
            <p:extLst>
              <p:ext uri="{D42A27DB-BD31-4B8C-83A1-F6EECF244321}">
                <p14:modId xmlns:p14="http://schemas.microsoft.com/office/powerpoint/2010/main" val="4291324298"/>
              </p:ext>
            </p:extLst>
          </p:nvPr>
        </p:nvGraphicFramePr>
        <p:xfrm>
          <a:off x="611560" y="2004177"/>
          <a:ext cx="7992888" cy="4539299"/>
        </p:xfrm>
        <a:graphic>
          <a:graphicData uri="http://schemas.openxmlformats.org/drawingml/2006/table">
            <a:tbl>
              <a:tblPr firstRow="1" firstCol="1" bandRow="1">
                <a:tableStyleId>{5C22544A-7EE6-4342-B048-85BDC9FD1C3A}</a:tableStyleId>
              </a:tblPr>
              <a:tblGrid>
                <a:gridCol w="1112171">
                  <a:extLst>
                    <a:ext uri="{9D8B030D-6E8A-4147-A177-3AD203B41FA5}">
                      <a16:colId xmlns:a16="http://schemas.microsoft.com/office/drawing/2014/main" val="1036114288"/>
                    </a:ext>
                  </a:extLst>
                </a:gridCol>
                <a:gridCol w="1071414">
                  <a:extLst>
                    <a:ext uri="{9D8B030D-6E8A-4147-A177-3AD203B41FA5}">
                      <a16:colId xmlns:a16="http://schemas.microsoft.com/office/drawing/2014/main" val="3331892072"/>
                    </a:ext>
                  </a:extLst>
                </a:gridCol>
                <a:gridCol w="1022036">
                  <a:extLst>
                    <a:ext uri="{9D8B030D-6E8A-4147-A177-3AD203B41FA5}">
                      <a16:colId xmlns:a16="http://schemas.microsoft.com/office/drawing/2014/main" val="3386739231"/>
                    </a:ext>
                  </a:extLst>
                </a:gridCol>
                <a:gridCol w="1012632">
                  <a:extLst>
                    <a:ext uri="{9D8B030D-6E8A-4147-A177-3AD203B41FA5}">
                      <a16:colId xmlns:a16="http://schemas.microsoft.com/office/drawing/2014/main" val="2307637051"/>
                    </a:ext>
                  </a:extLst>
                </a:gridCol>
                <a:gridCol w="1775238">
                  <a:extLst>
                    <a:ext uri="{9D8B030D-6E8A-4147-A177-3AD203B41FA5}">
                      <a16:colId xmlns:a16="http://schemas.microsoft.com/office/drawing/2014/main" val="2483551579"/>
                    </a:ext>
                  </a:extLst>
                </a:gridCol>
                <a:gridCol w="1115304">
                  <a:extLst>
                    <a:ext uri="{9D8B030D-6E8A-4147-A177-3AD203B41FA5}">
                      <a16:colId xmlns:a16="http://schemas.microsoft.com/office/drawing/2014/main" val="624211116"/>
                    </a:ext>
                  </a:extLst>
                </a:gridCol>
                <a:gridCol w="884093">
                  <a:extLst>
                    <a:ext uri="{9D8B030D-6E8A-4147-A177-3AD203B41FA5}">
                      <a16:colId xmlns:a16="http://schemas.microsoft.com/office/drawing/2014/main" val="596368439"/>
                    </a:ext>
                  </a:extLst>
                </a:gridCol>
              </a:tblGrid>
              <a:tr h="361518">
                <a:tc>
                  <a:txBody>
                    <a:bodyPr/>
                    <a:lstStyle/>
                    <a:p>
                      <a:pPr>
                        <a:lnSpc>
                          <a:spcPct val="107000"/>
                        </a:lnSpc>
                        <a:spcAft>
                          <a:spcPts val="800"/>
                        </a:spcAft>
                      </a:pPr>
                      <a:r>
                        <a:rPr lang="en-US" sz="1800" dirty="0">
                          <a:effectLst/>
                        </a:rPr>
                        <a:t>Test Scenario ID</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Test Case ID</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Test Case</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Pre-condition</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Expected Result</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Actual Result</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Pass/</a:t>
                      </a:r>
                      <a:endParaRPr lang="en-ID" sz="1600">
                        <a:effectLst/>
                      </a:endParaRPr>
                    </a:p>
                    <a:p>
                      <a:pPr>
                        <a:lnSpc>
                          <a:spcPct val="107000"/>
                        </a:lnSpc>
                        <a:spcAft>
                          <a:spcPts val="800"/>
                        </a:spcAft>
                      </a:pPr>
                      <a:r>
                        <a:rPr lang="en-US" sz="1800">
                          <a:effectLst/>
                        </a:rPr>
                        <a:t>Fail</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3069615482"/>
                  </a:ext>
                </a:extLst>
              </a:tr>
              <a:tr h="974321">
                <a:tc>
                  <a:txBody>
                    <a:bodyPr/>
                    <a:lstStyle/>
                    <a:p>
                      <a:pPr>
                        <a:lnSpc>
                          <a:spcPct val="107000"/>
                        </a:lnSpc>
                        <a:spcAft>
                          <a:spcPts val="800"/>
                        </a:spcAft>
                      </a:pPr>
                      <a:r>
                        <a:rPr lang="en-US" sz="1800" dirty="0">
                          <a:effectLst/>
                        </a:rPr>
                        <a:t>TS001</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dirty="0">
                          <a:effectLst/>
                        </a:rPr>
                        <a:t>TC001</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a:effectLst/>
                        </a:rPr>
                        <a:t>Check if registered data can be saved</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dirty="0">
                          <a:effectLst/>
                        </a:rPr>
                        <a:t>ABC Cars Portal  website has completed and uploaded on server</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dirty="0">
                          <a:effectLst/>
                        </a:rPr>
                        <a:t>After checking, </a:t>
                      </a:r>
                      <a:r>
                        <a:rPr lang="en-SG" sz="1600" dirty="0" err="1">
                          <a:effectLst/>
                        </a:rPr>
                        <a:t>junit</a:t>
                      </a:r>
                      <a:r>
                        <a:rPr lang="en-SG" sz="1600" dirty="0">
                          <a:effectLst/>
                        </a:rPr>
                        <a:t> should return a passing result as user data can be save</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dirty="0">
                          <a:effectLst/>
                        </a:rPr>
                        <a:t> as expected</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dirty="0">
                          <a:effectLst/>
                          <a:latin typeface="Calibri" panose="020F0502020204030204" pitchFamily="34" charset="0"/>
                          <a:ea typeface="SimSun" panose="02010600030101010101" pitchFamily="2" charset="-122"/>
                          <a:cs typeface="Arial" panose="020B0604020202020204" pitchFamily="34" charset="0"/>
                        </a:rPr>
                        <a:t>pass</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1092731155"/>
                  </a:ext>
                </a:extLst>
              </a:tr>
              <a:tr h="811238">
                <a:tc>
                  <a:txBody>
                    <a:bodyPr/>
                    <a:lstStyle/>
                    <a:p>
                      <a:pPr>
                        <a:lnSpc>
                          <a:spcPct val="107000"/>
                        </a:lnSpc>
                        <a:spcAft>
                          <a:spcPts val="800"/>
                        </a:spcAft>
                      </a:pPr>
                      <a:r>
                        <a:rPr lang="en-US" sz="1800">
                          <a:effectLst/>
                        </a:rPr>
                        <a:t>Test Step &amp; Test data</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gridSpan="6">
                  <a:txBody>
                    <a:bodyPr/>
                    <a:lstStyle/>
                    <a:p>
                      <a:pPr>
                        <a:lnSpc>
                          <a:spcPct val="107000"/>
                        </a:lnSpc>
                        <a:spcAft>
                          <a:spcPts val="800"/>
                        </a:spcAft>
                      </a:pPr>
                      <a:r>
                        <a:rPr lang="en-SG" sz="1600" dirty="0">
                          <a:effectLst/>
                        </a:rPr>
                        <a:t>Name= </a:t>
                      </a:r>
                      <a:r>
                        <a:rPr lang="en-SG" sz="1600" dirty="0" err="1">
                          <a:effectLst/>
                        </a:rPr>
                        <a:t>Ajri</a:t>
                      </a:r>
                      <a:r>
                        <a:rPr lang="en-SG" sz="1600" dirty="0">
                          <a:effectLst/>
                        </a:rPr>
                        <a:t> Muhammad </a:t>
                      </a:r>
                      <a:r>
                        <a:rPr lang="en-SG" sz="1600" dirty="0" err="1">
                          <a:effectLst/>
                        </a:rPr>
                        <a:t>siddik</a:t>
                      </a:r>
                      <a:endParaRPr lang="en-ID" sz="1600" dirty="0">
                        <a:effectLst/>
                      </a:endParaRPr>
                    </a:p>
                    <a:p>
                      <a:pPr>
                        <a:lnSpc>
                          <a:spcPct val="107000"/>
                        </a:lnSpc>
                        <a:spcAft>
                          <a:spcPts val="800"/>
                        </a:spcAft>
                      </a:pPr>
                      <a:r>
                        <a:rPr lang="en-SG" sz="1600" dirty="0">
                          <a:effectLst/>
                        </a:rPr>
                        <a:t>Username = </a:t>
                      </a:r>
                      <a:r>
                        <a:rPr lang="en-SG" sz="1600" dirty="0" err="1">
                          <a:effectLst/>
                        </a:rPr>
                        <a:t>ajri</a:t>
                      </a:r>
                      <a:endParaRPr lang="en-ID" sz="1600" dirty="0">
                        <a:effectLst/>
                      </a:endParaRPr>
                    </a:p>
                    <a:p>
                      <a:pPr>
                        <a:lnSpc>
                          <a:spcPct val="107000"/>
                        </a:lnSpc>
                        <a:spcAft>
                          <a:spcPts val="800"/>
                        </a:spcAft>
                      </a:pPr>
                      <a:r>
                        <a:rPr lang="en-SG" sz="1600" dirty="0">
                          <a:effectLst/>
                        </a:rPr>
                        <a:t>Email= </a:t>
                      </a:r>
                      <a:r>
                        <a:rPr lang="en-SG" sz="1600" u="sng" dirty="0">
                          <a:effectLst/>
                        </a:rPr>
                        <a:t>ajri@gmail.com</a:t>
                      </a:r>
                      <a:endParaRPr lang="en-ID" sz="1600" dirty="0">
                        <a:effectLst/>
                      </a:endParaRPr>
                    </a:p>
                    <a:p>
                      <a:pPr>
                        <a:lnSpc>
                          <a:spcPct val="107000"/>
                        </a:lnSpc>
                        <a:spcAft>
                          <a:spcPts val="800"/>
                        </a:spcAft>
                      </a:pPr>
                      <a:r>
                        <a:rPr lang="en-SG" sz="1600" dirty="0">
                          <a:effectLst/>
                        </a:rPr>
                        <a:t>Password= ajri123</a:t>
                      </a:r>
                      <a:endParaRPr lang="en-ID" sz="1600" dirty="0">
                        <a:effectLst/>
                      </a:endParaRPr>
                    </a:p>
                  </a:txBody>
                  <a:tcPr marL="42948" marR="42948" marT="0" marB="0"/>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dirty="0"/>
                    </a:p>
                  </a:txBody>
                  <a:tcPr/>
                </a:tc>
                <a:extLst>
                  <a:ext uri="{0D108BD9-81ED-4DB2-BD59-A6C34878D82A}">
                    <a16:rowId xmlns:a16="http://schemas.microsoft.com/office/drawing/2014/main" val="220356492"/>
                  </a:ext>
                </a:extLst>
              </a:tr>
            </a:tbl>
          </a:graphicData>
        </a:graphic>
      </p:graphicFrame>
      <p:sp>
        <p:nvSpPr>
          <p:cNvPr id="5" name="TextBox 4">
            <a:extLst>
              <a:ext uri="{FF2B5EF4-FFF2-40B4-BE49-F238E27FC236}">
                <a16:creationId xmlns:a16="http://schemas.microsoft.com/office/drawing/2014/main" id="{34786B7D-A8E1-4080-E46B-9A62704AC8B9}"/>
              </a:ext>
            </a:extLst>
          </p:cNvPr>
          <p:cNvSpPr txBox="1"/>
          <p:nvPr/>
        </p:nvSpPr>
        <p:spPr>
          <a:xfrm>
            <a:off x="467544" y="1268760"/>
            <a:ext cx="3852337" cy="369332"/>
          </a:xfrm>
          <a:prstGeom prst="rect">
            <a:avLst/>
          </a:prstGeom>
          <a:noFill/>
        </p:spPr>
        <p:txBody>
          <a:bodyPr wrap="none" rtlCol="0">
            <a:spAutoFit/>
          </a:bodyPr>
          <a:lstStyle/>
          <a:p>
            <a:r>
              <a:rPr lang="en-US" dirty="0"/>
              <a:t>Re testing  for unit  testing test case</a:t>
            </a:r>
            <a:endParaRPr lang="en-ID" dirty="0"/>
          </a:p>
        </p:txBody>
      </p:sp>
    </p:spTree>
    <p:extLst>
      <p:ext uri="{BB962C8B-B14F-4D97-AF65-F5344CB8AC3E}">
        <p14:creationId xmlns:p14="http://schemas.microsoft.com/office/powerpoint/2010/main" val="328108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CCD5-8CF2-0749-5FF2-85023F23A0FD}"/>
              </a:ext>
            </a:extLst>
          </p:cNvPr>
          <p:cNvSpPr>
            <a:spLocks noGrp="1"/>
          </p:cNvSpPr>
          <p:nvPr>
            <p:ph type="title"/>
          </p:nvPr>
        </p:nvSpPr>
        <p:spPr/>
        <p:txBody>
          <a:bodyPr/>
          <a:lstStyle/>
          <a:p>
            <a:endParaRPr lang="en-ID"/>
          </a:p>
        </p:txBody>
      </p:sp>
      <p:sp>
        <p:nvSpPr>
          <p:cNvPr id="7" name="TextBox 6">
            <a:extLst>
              <a:ext uri="{FF2B5EF4-FFF2-40B4-BE49-F238E27FC236}">
                <a16:creationId xmlns:a16="http://schemas.microsoft.com/office/drawing/2014/main" id="{CF0F6D2D-D842-3089-A3AD-0114ECB6A4FF}"/>
              </a:ext>
            </a:extLst>
          </p:cNvPr>
          <p:cNvSpPr txBox="1"/>
          <p:nvPr/>
        </p:nvSpPr>
        <p:spPr>
          <a:xfrm>
            <a:off x="6580187" y="1841523"/>
            <a:ext cx="2159566" cy="369332"/>
          </a:xfrm>
          <a:prstGeom prst="rect">
            <a:avLst/>
          </a:prstGeom>
          <a:noFill/>
        </p:spPr>
        <p:txBody>
          <a:bodyPr wrap="none" rtlCol="0">
            <a:spAutoFit/>
          </a:bodyPr>
          <a:lstStyle/>
          <a:p>
            <a:r>
              <a:rPr lang="en-US" dirty="0"/>
              <a:t>Before modification</a:t>
            </a:r>
            <a:endParaRPr lang="en-ID" dirty="0"/>
          </a:p>
        </p:txBody>
      </p:sp>
      <p:pic>
        <p:nvPicPr>
          <p:cNvPr id="10" name="Picture 9">
            <a:extLst>
              <a:ext uri="{FF2B5EF4-FFF2-40B4-BE49-F238E27FC236}">
                <a16:creationId xmlns:a16="http://schemas.microsoft.com/office/drawing/2014/main" id="{A42E614C-9874-4C21-A5D7-042DECD723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60" y="1110968"/>
            <a:ext cx="5525864" cy="3974215"/>
          </a:xfrm>
          <a:prstGeom prst="rect">
            <a:avLst/>
          </a:prstGeom>
          <a:noFill/>
          <a:ln>
            <a:noFill/>
          </a:ln>
        </p:spPr>
      </p:pic>
      <p:pic>
        <p:nvPicPr>
          <p:cNvPr id="11" name="Picture 10">
            <a:extLst>
              <a:ext uri="{FF2B5EF4-FFF2-40B4-BE49-F238E27FC236}">
                <a16:creationId xmlns:a16="http://schemas.microsoft.com/office/drawing/2014/main" id="{66C1B993-31B6-4A82-B2E7-837DC3093F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60" y="5148163"/>
            <a:ext cx="3859530" cy="1724025"/>
          </a:xfrm>
          <a:prstGeom prst="rect">
            <a:avLst/>
          </a:prstGeom>
          <a:noFill/>
          <a:ln>
            <a:noFill/>
          </a:ln>
        </p:spPr>
      </p:pic>
    </p:spTree>
    <p:extLst>
      <p:ext uri="{BB962C8B-B14F-4D97-AF65-F5344CB8AC3E}">
        <p14:creationId xmlns:p14="http://schemas.microsoft.com/office/powerpoint/2010/main" val="1262604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ACBE-656A-CBB0-5818-827F2070C1E1}"/>
              </a:ext>
            </a:extLst>
          </p:cNvPr>
          <p:cNvSpPr>
            <a:spLocks noGrp="1"/>
          </p:cNvSpPr>
          <p:nvPr>
            <p:ph type="title"/>
          </p:nvPr>
        </p:nvSpPr>
        <p:spPr/>
        <p:txBody>
          <a:bodyPr/>
          <a:lstStyle/>
          <a:p>
            <a:endParaRPr lang="en-ID"/>
          </a:p>
        </p:txBody>
      </p:sp>
      <p:sp>
        <p:nvSpPr>
          <p:cNvPr id="7" name="TextBox 6">
            <a:extLst>
              <a:ext uri="{FF2B5EF4-FFF2-40B4-BE49-F238E27FC236}">
                <a16:creationId xmlns:a16="http://schemas.microsoft.com/office/drawing/2014/main" id="{CCA7467F-8FA4-D7C5-1801-060F3CA59205}"/>
              </a:ext>
            </a:extLst>
          </p:cNvPr>
          <p:cNvSpPr txBox="1"/>
          <p:nvPr/>
        </p:nvSpPr>
        <p:spPr>
          <a:xfrm>
            <a:off x="6580187" y="1841523"/>
            <a:ext cx="1967205" cy="369332"/>
          </a:xfrm>
          <a:prstGeom prst="rect">
            <a:avLst/>
          </a:prstGeom>
          <a:noFill/>
        </p:spPr>
        <p:txBody>
          <a:bodyPr wrap="none" rtlCol="0">
            <a:spAutoFit/>
          </a:bodyPr>
          <a:lstStyle/>
          <a:p>
            <a:r>
              <a:rPr lang="en-US" dirty="0"/>
              <a:t>After modification</a:t>
            </a:r>
            <a:endParaRPr lang="en-ID" dirty="0"/>
          </a:p>
        </p:txBody>
      </p:sp>
      <p:pic>
        <p:nvPicPr>
          <p:cNvPr id="8" name="Picture 7">
            <a:extLst>
              <a:ext uri="{FF2B5EF4-FFF2-40B4-BE49-F238E27FC236}">
                <a16:creationId xmlns:a16="http://schemas.microsoft.com/office/drawing/2014/main" id="{C60CF0C5-3B54-481D-BC87-C8546C3D9D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030826"/>
            <a:ext cx="5038725" cy="1990725"/>
          </a:xfrm>
          <a:prstGeom prst="rect">
            <a:avLst/>
          </a:prstGeom>
          <a:noFill/>
          <a:ln>
            <a:noFill/>
          </a:ln>
        </p:spPr>
      </p:pic>
      <p:pic>
        <p:nvPicPr>
          <p:cNvPr id="9" name="Picture 8">
            <a:extLst>
              <a:ext uri="{FF2B5EF4-FFF2-40B4-BE49-F238E27FC236}">
                <a16:creationId xmlns:a16="http://schemas.microsoft.com/office/drawing/2014/main" id="{1A46AC2F-4FDE-4759-A2BE-C515FF723F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881" y="3501008"/>
            <a:ext cx="5200650" cy="2755900"/>
          </a:xfrm>
          <a:prstGeom prst="rect">
            <a:avLst/>
          </a:prstGeom>
          <a:noFill/>
          <a:ln>
            <a:noFill/>
          </a:ln>
        </p:spPr>
      </p:pic>
    </p:spTree>
    <p:extLst>
      <p:ext uri="{BB962C8B-B14F-4D97-AF65-F5344CB8AC3E}">
        <p14:creationId xmlns:p14="http://schemas.microsoft.com/office/powerpoint/2010/main" val="268991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11.Modification of fail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1"/>
          <p:cNvSpPr>
            <a:spLocks noChangeArrowheads="1"/>
          </p:cNvSpPr>
          <p:nvPr/>
        </p:nvSpPr>
        <p:spPr bwMode="auto">
          <a:xfrm>
            <a:off x="179388" y="1231127"/>
            <a:ext cx="2304380" cy="487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Arial" panose="020B0604020202020204" pitchFamily="34" charset="0"/>
              </a:rPr>
              <a:t>Log Result after modification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DE9E88D-10BF-4160-8D12-5A8D2F6DE08C}"/>
              </a:ext>
            </a:extLst>
          </p:cNvPr>
          <p:cNvPicPr>
            <a:picLocks noChangeAspect="1"/>
          </p:cNvPicPr>
          <p:nvPr/>
        </p:nvPicPr>
        <p:blipFill>
          <a:blip r:embed="rId2"/>
          <a:stretch>
            <a:fillRect/>
          </a:stretch>
        </p:blipFill>
        <p:spPr>
          <a:xfrm>
            <a:off x="1835696" y="1687197"/>
            <a:ext cx="3731192" cy="5129808"/>
          </a:xfrm>
          <a:prstGeom prst="rect">
            <a:avLst/>
          </a:prstGeom>
        </p:spPr>
      </p:pic>
    </p:spTree>
    <p:extLst>
      <p:ext uri="{BB962C8B-B14F-4D97-AF65-F5344CB8AC3E}">
        <p14:creationId xmlns:p14="http://schemas.microsoft.com/office/powerpoint/2010/main" val="2670594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8" name="Picture 7">
            <a:extLst>
              <a:ext uri="{FF2B5EF4-FFF2-40B4-BE49-F238E27FC236}">
                <a16:creationId xmlns:a16="http://schemas.microsoft.com/office/drawing/2014/main" id="{BC1629F7-2EEB-4173-94C1-31D5971C3A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9168" y="1620371"/>
            <a:ext cx="3971627" cy="2454960"/>
          </a:xfrm>
          <a:prstGeom prst="rect">
            <a:avLst/>
          </a:prstGeom>
          <a:noFill/>
          <a:ln>
            <a:noFill/>
          </a:ln>
        </p:spPr>
      </p:pic>
      <p:pic>
        <p:nvPicPr>
          <p:cNvPr id="9" name="Picture 8">
            <a:extLst>
              <a:ext uri="{FF2B5EF4-FFF2-40B4-BE49-F238E27FC236}">
                <a16:creationId xmlns:a16="http://schemas.microsoft.com/office/drawing/2014/main" id="{78BA07D6-F194-4F4C-9FD9-3501573D9C6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1521" y="1329326"/>
            <a:ext cx="2836824" cy="2746006"/>
          </a:xfrm>
          <a:prstGeom prst="rect">
            <a:avLst/>
          </a:prstGeom>
          <a:noFill/>
          <a:ln>
            <a:noFill/>
          </a:ln>
        </p:spPr>
      </p:pic>
      <p:pic>
        <p:nvPicPr>
          <p:cNvPr id="10" name="Picture 9">
            <a:extLst>
              <a:ext uri="{FF2B5EF4-FFF2-40B4-BE49-F238E27FC236}">
                <a16:creationId xmlns:a16="http://schemas.microsoft.com/office/drawing/2014/main" id="{5E52B00E-4BD6-4D1F-B456-7C17E0D4DDA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4146" y="4354150"/>
            <a:ext cx="3876649" cy="2243202"/>
          </a:xfrm>
          <a:prstGeom prst="rect">
            <a:avLst/>
          </a:prstGeom>
          <a:noFill/>
          <a:ln>
            <a:noFill/>
          </a:ln>
        </p:spPr>
      </p:pic>
      <p:pic>
        <p:nvPicPr>
          <p:cNvPr id="12" name="Picture 11">
            <a:extLst>
              <a:ext uri="{FF2B5EF4-FFF2-40B4-BE49-F238E27FC236}">
                <a16:creationId xmlns:a16="http://schemas.microsoft.com/office/drawing/2014/main" id="{47568FA3-082C-4420-BEFD-88E67D048787}"/>
              </a:ext>
            </a:extLst>
          </p:cNvPr>
          <p:cNvPicPr>
            <a:picLocks noChangeAspect="1"/>
          </p:cNvPicPr>
          <p:nvPr/>
        </p:nvPicPr>
        <p:blipFill>
          <a:blip r:embed="rId4"/>
          <a:stretch>
            <a:fillRect/>
          </a:stretch>
        </p:blipFill>
        <p:spPr>
          <a:xfrm>
            <a:off x="4751623" y="4153077"/>
            <a:ext cx="3586003" cy="2751194"/>
          </a:xfrm>
          <a:prstGeom prst="rect">
            <a:avLst/>
          </a:prstGeom>
        </p:spPr>
      </p:pic>
    </p:spTree>
    <p:extLst>
      <p:ext uri="{BB962C8B-B14F-4D97-AF65-F5344CB8AC3E}">
        <p14:creationId xmlns:p14="http://schemas.microsoft.com/office/powerpoint/2010/main" val="2815784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43C8-9803-1862-F37B-9ED6E1DCD3DA}"/>
              </a:ext>
            </a:extLst>
          </p:cNvPr>
          <p:cNvSpPr>
            <a:spLocks noGrp="1"/>
          </p:cNvSpPr>
          <p:nvPr>
            <p:ph type="title"/>
          </p:nvPr>
        </p:nvSpPr>
        <p:spPr/>
        <p:txBody>
          <a:bodyPr/>
          <a:lstStyle/>
          <a:p>
            <a:endParaRPr lang="en-ID"/>
          </a:p>
        </p:txBody>
      </p:sp>
      <p:pic>
        <p:nvPicPr>
          <p:cNvPr id="6" name="Picture 5">
            <a:extLst>
              <a:ext uri="{FF2B5EF4-FFF2-40B4-BE49-F238E27FC236}">
                <a16:creationId xmlns:a16="http://schemas.microsoft.com/office/drawing/2014/main" id="{9251D75D-A181-4286-A6F1-C9704305B4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3" y="1124744"/>
            <a:ext cx="3174668" cy="4072686"/>
          </a:xfrm>
          <a:prstGeom prst="rect">
            <a:avLst/>
          </a:prstGeom>
          <a:noFill/>
          <a:ln>
            <a:noFill/>
          </a:ln>
        </p:spPr>
      </p:pic>
      <p:pic>
        <p:nvPicPr>
          <p:cNvPr id="7" name="Picture 6">
            <a:extLst>
              <a:ext uri="{FF2B5EF4-FFF2-40B4-BE49-F238E27FC236}">
                <a16:creationId xmlns:a16="http://schemas.microsoft.com/office/drawing/2014/main" id="{4DF4733E-7964-42E9-B284-7A1FF75F53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124744"/>
            <a:ext cx="5034243" cy="4243968"/>
          </a:xfrm>
          <a:prstGeom prst="rect">
            <a:avLst/>
          </a:prstGeom>
          <a:noFill/>
          <a:ln>
            <a:noFill/>
          </a:ln>
        </p:spPr>
      </p:pic>
    </p:spTree>
    <p:extLst>
      <p:ext uri="{BB962C8B-B14F-4D97-AF65-F5344CB8AC3E}">
        <p14:creationId xmlns:p14="http://schemas.microsoft.com/office/powerpoint/2010/main" val="370766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0731-6205-8CD9-3766-CD433C4E044D}"/>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C7F8F677-1CFD-4B61-A52E-D412B87BF07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4252595" cy="3561715"/>
          </a:xfrm>
          <a:prstGeom prst="rect">
            <a:avLst/>
          </a:prstGeom>
          <a:noFill/>
          <a:ln>
            <a:noFill/>
          </a:ln>
        </p:spPr>
      </p:pic>
      <p:pic>
        <p:nvPicPr>
          <p:cNvPr id="6" name="Picture 5">
            <a:extLst>
              <a:ext uri="{FF2B5EF4-FFF2-40B4-BE49-F238E27FC236}">
                <a16:creationId xmlns:a16="http://schemas.microsoft.com/office/drawing/2014/main" id="{8BBE59CE-A2E4-4ABF-86BB-6D828749CC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94435" y="4556011"/>
            <a:ext cx="6116320" cy="2972435"/>
          </a:xfrm>
          <a:prstGeom prst="rect">
            <a:avLst/>
          </a:prstGeom>
          <a:noFill/>
          <a:ln>
            <a:noFill/>
          </a:ln>
        </p:spPr>
      </p:pic>
    </p:spTree>
    <p:extLst>
      <p:ext uri="{BB962C8B-B14F-4D97-AF65-F5344CB8AC3E}">
        <p14:creationId xmlns:p14="http://schemas.microsoft.com/office/powerpoint/2010/main" val="215927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1AC4E-9AC0-34F4-0B45-80B9B09DB3AE}"/>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F6FE42D9-8A37-4A33-A995-9415E8B442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116320" cy="2045335"/>
          </a:xfrm>
          <a:prstGeom prst="rect">
            <a:avLst/>
          </a:prstGeom>
          <a:noFill/>
          <a:ln>
            <a:noFill/>
          </a:ln>
        </p:spPr>
      </p:pic>
      <p:pic>
        <p:nvPicPr>
          <p:cNvPr id="6" name="Picture 5">
            <a:extLst>
              <a:ext uri="{FF2B5EF4-FFF2-40B4-BE49-F238E27FC236}">
                <a16:creationId xmlns:a16="http://schemas.microsoft.com/office/drawing/2014/main" id="{07BB32B9-84A2-49E0-B668-F11A029CFA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933056"/>
            <a:ext cx="6116320" cy="2082800"/>
          </a:xfrm>
          <a:prstGeom prst="rect">
            <a:avLst/>
          </a:prstGeom>
          <a:noFill/>
          <a:ln>
            <a:noFill/>
          </a:ln>
        </p:spPr>
      </p:pic>
    </p:spTree>
    <p:extLst>
      <p:ext uri="{BB962C8B-B14F-4D97-AF65-F5344CB8AC3E}">
        <p14:creationId xmlns:p14="http://schemas.microsoft.com/office/powerpoint/2010/main" val="404038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Word</a:t>
            </a:r>
          </a:p>
          <a:p>
            <a:pPr marL="285750" indent="-285750">
              <a:spcBef>
                <a:spcPts val="600"/>
              </a:spcBef>
              <a:spcAft>
                <a:spcPts val="600"/>
              </a:spcAft>
              <a:buFont typeface="Wingdings" panose="05000000000000000000" pitchFamily="2" charset="2"/>
              <a:buChar char="q"/>
              <a:defRPr/>
            </a:pPr>
            <a:r>
              <a:rPr lang="en-SG" sz="2000" b="1" dirty="0" err="1">
                <a:solidFill>
                  <a:schemeClr val="tx1"/>
                </a:solidFill>
              </a:rPr>
              <a:t>Mysql</a:t>
            </a:r>
            <a:r>
              <a:rPr lang="en-SG" sz="2000" b="1" dirty="0">
                <a:solidFill>
                  <a:schemeClr val="tx1"/>
                </a:solidFill>
              </a:rPr>
              <a:t> </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Chrome</a:t>
            </a:r>
          </a:p>
          <a:p>
            <a:pPr marL="285750" indent="-285750">
              <a:spcBef>
                <a:spcPts val="600"/>
              </a:spcBef>
              <a:spcAft>
                <a:spcPts val="600"/>
              </a:spcAft>
              <a:buFont typeface="Wingdings" panose="05000000000000000000" pitchFamily="2" charset="2"/>
              <a:buChar char="q"/>
              <a:defRPr/>
            </a:pPr>
            <a:r>
              <a:rPr lang="en-SG" sz="2000" b="1" dirty="0">
                <a:solidFill>
                  <a:schemeClr val="tx1"/>
                </a:solidFill>
              </a:rPr>
              <a:t>Tools &amp; platform used Spring tools suite </a:t>
            </a: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7">
            <a:extLst>
              <a:ext uri="{FF2B5EF4-FFF2-40B4-BE49-F238E27FC236}">
                <a16:creationId xmlns:a16="http://schemas.microsoft.com/office/drawing/2014/main" id="{2C77E597-4E63-A131-B127-3FB7B92329A6}"/>
              </a:ext>
            </a:extLst>
          </p:cNvPr>
          <p:cNvSpPr>
            <a:spLocks noChangeArrowheads="1"/>
          </p:cNvSpPr>
          <p:nvPr/>
        </p:nvSpPr>
        <p:spPr bwMode="auto">
          <a:xfrm>
            <a:off x="588963" y="2384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026" name="Picture 2" descr="Cara Bikin Kartu Index di Microsoft Word, Mudah dan Praktis - HiTekno.com">
            <a:extLst>
              <a:ext uri="{FF2B5EF4-FFF2-40B4-BE49-F238E27FC236}">
                <a16:creationId xmlns:a16="http://schemas.microsoft.com/office/drawing/2014/main" id="{243C349B-E70D-48D3-8CCD-FF8D5B17F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 y="3284984"/>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Chrome: Fast &amp; Secure - Apps on Google Play">
            <a:extLst>
              <a:ext uri="{FF2B5EF4-FFF2-40B4-BE49-F238E27FC236}">
                <a16:creationId xmlns:a16="http://schemas.microsoft.com/office/drawing/2014/main" id="{64135C57-D0A8-465E-B0D7-14153CA1D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055" y="3367636"/>
            <a:ext cx="1558921" cy="1558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uxserver/mysql-workbench - Docker Image | Docker Hub">
            <a:extLst>
              <a:ext uri="{FF2B5EF4-FFF2-40B4-BE49-F238E27FC236}">
                <a16:creationId xmlns:a16="http://schemas.microsoft.com/office/drawing/2014/main" id="{17516D32-8A00-46F1-8069-656377556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6" y="3406444"/>
            <a:ext cx="1398042" cy="13980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ring Archives - bgasparotto">
            <a:extLst>
              <a:ext uri="{FF2B5EF4-FFF2-40B4-BE49-F238E27FC236}">
                <a16:creationId xmlns:a16="http://schemas.microsoft.com/office/drawing/2014/main" id="{CCDC0E7F-6791-470C-B8A9-2B7641CEB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5101186"/>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83FEB-F9AD-4931-B37B-18B83721D83F}"/>
              </a:ext>
            </a:extLst>
          </p:cNvPr>
          <p:cNvSpPr txBox="1">
            <a:spLocks noGrp="1" noChangeArrowheads="1"/>
          </p:cNvSpPr>
          <p:nvPr>
            <p:ph type="title"/>
          </p:nvPr>
        </p:nvSpPr>
        <p:spPr bwMode="auto">
          <a:xfrm>
            <a:off x="179388" y="404813"/>
            <a:ext cx="3744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b="0" dirty="0">
                <a:solidFill>
                  <a:srgbClr val="FFFFFF"/>
                </a:solidFill>
                <a:cs typeface="Arial" panose="020B0604020202020204" pitchFamily="34" charset="0"/>
              </a:rPr>
              <a:t>2. </a:t>
            </a:r>
            <a:r>
              <a:rPr lang="en-SG" altLang="en-US" sz="2800" b="0" dirty="0">
                <a:solidFill>
                  <a:schemeClr val="bg1"/>
                </a:solidFill>
              </a:rPr>
              <a:t>Business Process</a:t>
            </a:r>
            <a:endParaRPr lang="en-US" altLang="en-US" sz="2800" b="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E98FEF09-E1DD-4D69-85F8-460C8A18260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defRPr/>
            </a:pPr>
            <a:r>
              <a:rPr lang="en-SG" dirty="0">
                <a:solidFill>
                  <a:schemeClr val="tx1"/>
                </a:solidFill>
              </a:rPr>
              <a:t>&lt;algorithm/flow of the business process&gt;</a:t>
            </a:r>
          </a:p>
          <a:p>
            <a:pPr marL="285750" indent="-285750">
              <a:buFont typeface="Wingdings" panose="05000000000000000000" pitchFamily="2" charset="2"/>
              <a:buChar char="q"/>
              <a:defRPr/>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Scenario 1 - post Car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Enter the URL </a:t>
            </a:r>
            <a:r>
              <a:rPr lang="en-US" sz="1200" b="1" u="sng" dirty="0">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http://localhost:8080</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to access the used website ABC cars PTE Ltd (cars sales)</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Click sign up </a:t>
            </a:r>
            <a:r>
              <a:rPr lang="en-US" sz="12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“if you do not have account “</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field name, username, Email, password. As new user</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User will see the register success message with link to login page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Enter register username and password in the login page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User will then see the home page with the list of sell cars posted by other user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Click ‘sell car now’ in home page to post and enter car name, model, Price(RM),Make year, Registration Date and Photo then click on post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User will see a post success message with link to the car detail page</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R="625475" indent="-450215">
              <a:lnSpc>
                <a:spcPct val="107000"/>
              </a:lnSpc>
              <a:spcAft>
                <a:spcPts val="80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SG"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lang="en-ID"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489585" lvl="0" indent="-342900" algn="just">
              <a:spcBef>
                <a:spcPts val="100"/>
              </a:spcBef>
              <a:buFont typeface="Arial" panose="020B0604020202020204" pitchFamily="34" charset="0"/>
              <a:buChar char="-"/>
              <a:tabLst>
                <a:tab pos="1260475" algn="l"/>
                <a:tab pos="4191000" algn="l"/>
              </a:tabLst>
            </a:pPr>
            <a:r>
              <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rPr>
              <a:t>Scenario 2 – Edit Profile </a:t>
            </a:r>
            <a:endParaRPr lang="en-ID"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Enter the URL </a:t>
            </a:r>
            <a:r>
              <a:rPr lang="en-US" sz="1200" b="1" u="sng" dirty="0">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http://localhost:8080</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to access the used website ABC cars PTE Ltd (cars sales)</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Click sign up </a:t>
            </a:r>
            <a:r>
              <a:rPr lang="en-US" sz="12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“if you do not have account “</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field name, username, Email, password. As new user</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User will see the register success message with link to login page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Enter register username and password in the login page</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User will see the home page and user can click profile in navbar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 user can see the profile page. Then user click edit profile to update name, username, Email. And can add mobile and address.</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marR="489585" lvl="0" indent="-342900" algn="just">
              <a:spcBef>
                <a:spcPts val="100"/>
              </a:spcBef>
              <a:buFont typeface="+mj-lt"/>
              <a:buAutoNum type="arabicPeriod"/>
              <a:tabLst>
                <a:tab pos="1260475" algn="l"/>
                <a:tab pos="4191000" algn="l"/>
              </a:tabLst>
            </a:pP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 click update and user can see the profile that has been changed </a:t>
            </a:r>
            <a:endParaRPr lang="en-ID"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defRPr/>
            </a:pPr>
            <a:endParaRPr lang="en-SG" dirty="0">
              <a:solidFill>
                <a:schemeClr val="tx1"/>
              </a:solidFill>
            </a:endParaRPr>
          </a:p>
          <a:p>
            <a:pP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23568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E55C-6D87-E27F-165A-57F6FBD87D62}"/>
              </a:ext>
            </a:extLst>
          </p:cNvPr>
          <p:cNvSpPr>
            <a:spLocks noGrp="1"/>
          </p:cNvSpPr>
          <p:nvPr>
            <p:ph type="title"/>
          </p:nvPr>
        </p:nvSpPr>
        <p:spPr/>
        <p:txBody>
          <a:bodyPr/>
          <a:lstStyle/>
          <a:p>
            <a:r>
              <a:rPr lang="en-ID" dirty="0"/>
              <a:t>Post car</a:t>
            </a:r>
          </a:p>
        </p:txBody>
      </p:sp>
      <p:sp>
        <p:nvSpPr>
          <p:cNvPr id="4" name="TextBox 3">
            <a:extLst>
              <a:ext uri="{FF2B5EF4-FFF2-40B4-BE49-F238E27FC236}">
                <a16:creationId xmlns:a16="http://schemas.microsoft.com/office/drawing/2014/main" id="{F23B4CB5-8257-0594-E527-E488F891766A}"/>
              </a:ext>
            </a:extLst>
          </p:cNvPr>
          <p:cNvSpPr txBox="1"/>
          <p:nvPr/>
        </p:nvSpPr>
        <p:spPr>
          <a:xfrm>
            <a:off x="18401" y="1106543"/>
            <a:ext cx="3617495" cy="646331"/>
          </a:xfrm>
          <a:prstGeom prst="rect">
            <a:avLst/>
          </a:prstGeom>
          <a:noFill/>
        </p:spPr>
        <p:txBody>
          <a:bodyPr wrap="square">
            <a:spAutoFit/>
          </a:bodyPr>
          <a:lstStyle/>
          <a:p>
            <a:pPr marL="285750" indent="-285750">
              <a:buFont typeface="Wingdings" panose="05000000000000000000" pitchFamily="2" charset="2"/>
              <a:buChar char="q"/>
              <a:defRPr/>
            </a:pPr>
            <a:r>
              <a:rPr lang="en-SG" dirty="0">
                <a:solidFill>
                  <a:schemeClr val="tx1"/>
                </a:solidFill>
              </a:rPr>
              <a:t>UI screenshot</a:t>
            </a:r>
          </a:p>
          <a:p>
            <a:pPr>
              <a:defRPr/>
            </a:pPr>
            <a:r>
              <a:rPr lang="en-US" sz="1800" b="0" dirty="0" err="1">
                <a:effectLst/>
                <a:latin typeface="Cambria" panose="02040503050406030204" pitchFamily="18" charset="0"/>
                <a:ea typeface="SimSun" panose="02010600030101010101" pitchFamily="2" charset="-122"/>
                <a:cs typeface="Arial" panose="020B0604020202020204" pitchFamily="34" charset="0"/>
              </a:rPr>
              <a:t>i</a:t>
            </a:r>
            <a:r>
              <a:rPr lang="en-US" sz="1800" b="0" dirty="0">
                <a:effectLst/>
                <a:latin typeface="Cambria" panose="02040503050406030204" pitchFamily="18" charset="0"/>
                <a:ea typeface="SimSun" panose="02010600030101010101" pitchFamily="2" charset="-122"/>
                <a:cs typeface="Arial" panose="020B0604020202020204" pitchFamily="34" charset="0"/>
              </a:rPr>
              <a:t>. Scenario – </a:t>
            </a:r>
            <a:r>
              <a:rPr lang="en-US" dirty="0">
                <a:latin typeface="Cambria" panose="02040503050406030204" pitchFamily="18" charset="0"/>
                <a:ea typeface="SimSun" panose="02010600030101010101" pitchFamily="2" charset="-122"/>
                <a:cs typeface="Arial" panose="020B0604020202020204" pitchFamily="34" charset="0"/>
              </a:rPr>
              <a:t>Post Car</a:t>
            </a:r>
            <a:endParaRPr lang="en-ID" sz="1800" b="1" dirty="0">
              <a:effectLst/>
              <a:latin typeface="Cambria" panose="02040503050406030204" pitchFamily="18"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C0018DB4-81DA-491E-85CC-963406612E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52875"/>
            <a:ext cx="3801759" cy="2036166"/>
          </a:xfrm>
          <a:prstGeom prst="rect">
            <a:avLst/>
          </a:prstGeom>
          <a:noFill/>
          <a:ln>
            <a:noFill/>
          </a:ln>
        </p:spPr>
      </p:pic>
      <p:pic>
        <p:nvPicPr>
          <p:cNvPr id="9" name="Picture 8">
            <a:extLst>
              <a:ext uri="{FF2B5EF4-FFF2-40B4-BE49-F238E27FC236}">
                <a16:creationId xmlns:a16="http://schemas.microsoft.com/office/drawing/2014/main" id="{3EEC943D-409A-429A-87A9-052B300E92E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8446" y="1916832"/>
            <a:ext cx="4032448" cy="2036167"/>
          </a:xfrm>
          <a:prstGeom prst="rect">
            <a:avLst/>
          </a:prstGeom>
          <a:noFill/>
          <a:ln>
            <a:noFill/>
          </a:ln>
        </p:spPr>
      </p:pic>
      <p:pic>
        <p:nvPicPr>
          <p:cNvPr id="10" name="Picture 9">
            <a:extLst>
              <a:ext uri="{FF2B5EF4-FFF2-40B4-BE49-F238E27FC236}">
                <a16:creationId xmlns:a16="http://schemas.microsoft.com/office/drawing/2014/main" id="{B0972A44-FB31-4182-9EF8-C60C0B15660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6142" y="4146554"/>
            <a:ext cx="4831715" cy="2333625"/>
          </a:xfrm>
          <a:prstGeom prst="rect">
            <a:avLst/>
          </a:prstGeom>
          <a:noFill/>
          <a:ln>
            <a:noFill/>
          </a:ln>
        </p:spPr>
      </p:pic>
    </p:spTree>
    <p:extLst>
      <p:ext uri="{BB962C8B-B14F-4D97-AF65-F5344CB8AC3E}">
        <p14:creationId xmlns:p14="http://schemas.microsoft.com/office/powerpoint/2010/main" val="313399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C4EC-D3C1-8DC7-15AB-074C5E33C46E}"/>
              </a:ext>
            </a:extLst>
          </p:cNvPr>
          <p:cNvSpPr>
            <a:spLocks noGrp="1"/>
          </p:cNvSpPr>
          <p:nvPr>
            <p:ph type="title"/>
          </p:nvPr>
        </p:nvSpPr>
        <p:spPr/>
        <p:txBody>
          <a:bodyPr/>
          <a:lstStyle/>
          <a:p>
            <a:r>
              <a:rPr lang="en-ID" dirty="0"/>
              <a:t>Post car</a:t>
            </a:r>
          </a:p>
        </p:txBody>
      </p:sp>
      <p:pic>
        <p:nvPicPr>
          <p:cNvPr id="4" name="Picture 3">
            <a:extLst>
              <a:ext uri="{FF2B5EF4-FFF2-40B4-BE49-F238E27FC236}">
                <a16:creationId xmlns:a16="http://schemas.microsoft.com/office/drawing/2014/main" id="{027A5AAA-3887-427D-AFE0-646484796E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797" y="1053370"/>
            <a:ext cx="2864917" cy="3041561"/>
          </a:xfrm>
          <a:prstGeom prst="rect">
            <a:avLst/>
          </a:prstGeom>
          <a:noFill/>
          <a:ln>
            <a:noFill/>
          </a:ln>
        </p:spPr>
      </p:pic>
      <p:pic>
        <p:nvPicPr>
          <p:cNvPr id="5" name="Picture 4">
            <a:extLst>
              <a:ext uri="{FF2B5EF4-FFF2-40B4-BE49-F238E27FC236}">
                <a16:creationId xmlns:a16="http://schemas.microsoft.com/office/drawing/2014/main" id="{59B04215-8A24-4D2C-BB0F-2B6A8A9EFC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0600" y="1170711"/>
            <a:ext cx="2864917" cy="2262143"/>
          </a:xfrm>
          <a:prstGeom prst="rect">
            <a:avLst/>
          </a:prstGeom>
          <a:noFill/>
          <a:ln>
            <a:noFill/>
          </a:ln>
        </p:spPr>
      </p:pic>
      <p:pic>
        <p:nvPicPr>
          <p:cNvPr id="6" name="Picture 5">
            <a:extLst>
              <a:ext uri="{FF2B5EF4-FFF2-40B4-BE49-F238E27FC236}">
                <a16:creationId xmlns:a16="http://schemas.microsoft.com/office/drawing/2014/main" id="{2EC1D908-42C4-456F-B551-27835E3725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96359" y="1289230"/>
            <a:ext cx="2520280" cy="2569839"/>
          </a:xfrm>
          <a:prstGeom prst="rect">
            <a:avLst/>
          </a:prstGeom>
          <a:noFill/>
          <a:ln>
            <a:noFill/>
          </a:ln>
        </p:spPr>
      </p:pic>
      <p:pic>
        <p:nvPicPr>
          <p:cNvPr id="7" name="Picture 6">
            <a:extLst>
              <a:ext uri="{FF2B5EF4-FFF2-40B4-BE49-F238E27FC236}">
                <a16:creationId xmlns:a16="http://schemas.microsoft.com/office/drawing/2014/main" id="{0EEC83A8-6689-4165-9535-37CABCA5317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96" y="4552178"/>
            <a:ext cx="4163695" cy="1173480"/>
          </a:xfrm>
          <a:prstGeom prst="rect">
            <a:avLst/>
          </a:prstGeom>
          <a:noFill/>
          <a:ln>
            <a:noFill/>
          </a:ln>
        </p:spPr>
      </p:pic>
      <p:pic>
        <p:nvPicPr>
          <p:cNvPr id="8" name="Picture 7">
            <a:extLst>
              <a:ext uri="{FF2B5EF4-FFF2-40B4-BE49-F238E27FC236}">
                <a16:creationId xmlns:a16="http://schemas.microsoft.com/office/drawing/2014/main" id="{0BBC0F51-94E0-47CB-9C0A-F4CC29C03F7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4365104"/>
            <a:ext cx="3527945" cy="1520892"/>
          </a:xfrm>
          <a:prstGeom prst="rect">
            <a:avLst/>
          </a:prstGeom>
          <a:noFill/>
          <a:ln>
            <a:noFill/>
          </a:ln>
        </p:spPr>
      </p:pic>
    </p:spTree>
    <p:extLst>
      <p:ext uri="{BB962C8B-B14F-4D97-AF65-F5344CB8AC3E}">
        <p14:creationId xmlns:p14="http://schemas.microsoft.com/office/powerpoint/2010/main" val="1284523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AFC3-AE5D-FEEA-1441-2B8C857F7054}"/>
              </a:ext>
            </a:extLst>
          </p:cNvPr>
          <p:cNvSpPr>
            <a:spLocks noGrp="1"/>
          </p:cNvSpPr>
          <p:nvPr>
            <p:ph type="title"/>
          </p:nvPr>
        </p:nvSpPr>
        <p:spPr/>
        <p:txBody>
          <a:bodyPr/>
          <a:lstStyle/>
          <a:p>
            <a:r>
              <a:rPr lang="en-ID" dirty="0"/>
              <a:t>Edit profile</a:t>
            </a:r>
          </a:p>
        </p:txBody>
      </p:sp>
      <p:sp>
        <p:nvSpPr>
          <p:cNvPr id="3" name="TextBox 2">
            <a:extLst>
              <a:ext uri="{FF2B5EF4-FFF2-40B4-BE49-F238E27FC236}">
                <a16:creationId xmlns:a16="http://schemas.microsoft.com/office/drawing/2014/main" id="{38F96346-4C0B-DEC8-9794-91B07F448B47}"/>
              </a:ext>
            </a:extLst>
          </p:cNvPr>
          <p:cNvSpPr txBox="1"/>
          <p:nvPr/>
        </p:nvSpPr>
        <p:spPr>
          <a:xfrm>
            <a:off x="0" y="1084094"/>
            <a:ext cx="3635896" cy="369332"/>
          </a:xfrm>
          <a:prstGeom prst="rect">
            <a:avLst/>
          </a:prstGeom>
          <a:noFill/>
        </p:spPr>
        <p:txBody>
          <a:bodyPr wrap="square" rtlCol="0">
            <a:spAutoFit/>
          </a:bodyPr>
          <a:lstStyle/>
          <a:p>
            <a:r>
              <a:rPr lang="en-SG" sz="1800" dirty="0">
                <a:effectLst/>
                <a:latin typeface="Calibri" panose="020F0502020204030204" pitchFamily="34" charset="0"/>
                <a:ea typeface="SimSun" panose="02010600030101010101" pitchFamily="2" charset="-122"/>
                <a:cs typeface="Arial" panose="020B0604020202020204" pitchFamily="34" charset="0"/>
              </a:rPr>
              <a:t>Scenario – </a:t>
            </a:r>
            <a:r>
              <a:rPr lang="en-SG" dirty="0">
                <a:latin typeface="Calibri" panose="020F0502020204030204" pitchFamily="34" charset="0"/>
                <a:ea typeface="SimSun" panose="02010600030101010101" pitchFamily="2" charset="-122"/>
                <a:cs typeface="Arial" panose="020B0604020202020204" pitchFamily="34" charset="0"/>
              </a:rPr>
              <a:t>edit profile Scenario</a:t>
            </a:r>
            <a:endParaRPr lang="en-ID" dirty="0"/>
          </a:p>
        </p:txBody>
      </p:sp>
      <p:pic>
        <p:nvPicPr>
          <p:cNvPr id="6" name="Picture 5">
            <a:extLst>
              <a:ext uri="{FF2B5EF4-FFF2-40B4-BE49-F238E27FC236}">
                <a16:creationId xmlns:a16="http://schemas.microsoft.com/office/drawing/2014/main" id="{E7173ED7-CD6F-4146-8DA6-5088072BFAB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577998"/>
            <a:ext cx="4281860" cy="2067026"/>
          </a:xfrm>
          <a:prstGeom prst="rect">
            <a:avLst/>
          </a:prstGeom>
          <a:noFill/>
          <a:ln>
            <a:noFill/>
          </a:ln>
        </p:spPr>
      </p:pic>
      <p:pic>
        <p:nvPicPr>
          <p:cNvPr id="7" name="Picture 6">
            <a:extLst>
              <a:ext uri="{FF2B5EF4-FFF2-40B4-BE49-F238E27FC236}">
                <a16:creationId xmlns:a16="http://schemas.microsoft.com/office/drawing/2014/main" id="{B60A8F21-3069-4ABC-A1DA-51839DC02A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721" y="4357836"/>
            <a:ext cx="4321810" cy="2095500"/>
          </a:xfrm>
          <a:prstGeom prst="rect">
            <a:avLst/>
          </a:prstGeom>
          <a:noFill/>
          <a:ln>
            <a:noFill/>
          </a:ln>
        </p:spPr>
      </p:pic>
    </p:spTree>
    <p:extLst>
      <p:ext uri="{BB962C8B-B14F-4D97-AF65-F5344CB8AC3E}">
        <p14:creationId xmlns:p14="http://schemas.microsoft.com/office/powerpoint/2010/main" val="180638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9EB6-A4DA-31AE-845D-DB8C4E021A82}"/>
              </a:ext>
            </a:extLst>
          </p:cNvPr>
          <p:cNvSpPr>
            <a:spLocks noGrp="1"/>
          </p:cNvSpPr>
          <p:nvPr>
            <p:ph type="title"/>
          </p:nvPr>
        </p:nvSpPr>
        <p:spPr/>
        <p:txBody>
          <a:bodyPr/>
          <a:lstStyle/>
          <a:p>
            <a:r>
              <a:rPr lang="en-ID" dirty="0"/>
              <a:t>Edit profile</a:t>
            </a:r>
          </a:p>
        </p:txBody>
      </p:sp>
      <p:pic>
        <p:nvPicPr>
          <p:cNvPr id="5" name="Picture 4">
            <a:extLst>
              <a:ext uri="{FF2B5EF4-FFF2-40B4-BE49-F238E27FC236}">
                <a16:creationId xmlns:a16="http://schemas.microsoft.com/office/drawing/2014/main" id="{98597FC9-7D4D-4867-B158-92692C694F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8414" y="1484784"/>
            <a:ext cx="4236592" cy="2160240"/>
          </a:xfrm>
          <a:prstGeom prst="rect">
            <a:avLst/>
          </a:prstGeom>
          <a:noFill/>
          <a:ln>
            <a:noFill/>
          </a:ln>
        </p:spPr>
      </p:pic>
      <p:pic>
        <p:nvPicPr>
          <p:cNvPr id="6" name="Picture 5">
            <a:extLst>
              <a:ext uri="{FF2B5EF4-FFF2-40B4-BE49-F238E27FC236}">
                <a16:creationId xmlns:a16="http://schemas.microsoft.com/office/drawing/2014/main" id="{AC28F39C-888B-447D-9F09-FFAAB1838F7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8414" y="4242116"/>
            <a:ext cx="4325620" cy="2128520"/>
          </a:xfrm>
          <a:prstGeom prst="rect">
            <a:avLst/>
          </a:prstGeom>
          <a:noFill/>
          <a:ln>
            <a:noFill/>
          </a:ln>
        </p:spPr>
      </p:pic>
    </p:spTree>
    <p:extLst>
      <p:ext uri="{BB962C8B-B14F-4D97-AF65-F5344CB8AC3E}">
        <p14:creationId xmlns:p14="http://schemas.microsoft.com/office/powerpoint/2010/main" val="2838832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75E9F97BC1B5458BF54EED01CD8DCC" ma:contentTypeVersion="13" ma:contentTypeDescription="Create a new document." ma:contentTypeScope="" ma:versionID="bde7b20f9a0781bc161b174d17587a3b">
  <xsd:schema xmlns:xsd="http://www.w3.org/2001/XMLSchema" xmlns:xs="http://www.w3.org/2001/XMLSchema" xmlns:p="http://schemas.microsoft.com/office/2006/metadata/properties" xmlns:ns2="d118d1a0-f5a0-4e12-83ce-6c8453885330" xmlns:ns3="c0babb3f-4b83-4bd4-b00e-4acf958a406a" targetNamespace="http://schemas.microsoft.com/office/2006/metadata/properties" ma:root="true" ma:fieldsID="e4d5efd487035f9b59f41f3f5a2a10ba" ns2:_="" ns3:_="">
    <xsd:import namespace="d118d1a0-f5a0-4e12-83ce-6c8453885330"/>
    <xsd:import namespace="c0babb3f-4b83-4bd4-b00e-4acf958a40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8d1a0-f5a0-4e12-83ce-6c8453885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babb3f-4b83-4bd4-b00e-4acf958a40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88b2bf-274e-4f33-a410-37d88b11a109}" ma:internalName="TaxCatchAll" ma:showField="CatchAllData" ma:web="c0babb3f-4b83-4bd4-b00e-4acf958a40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0babb3f-4b83-4bd4-b00e-4acf958a406a" xsi:nil="true"/>
    <lcf76f155ced4ddcb4097134ff3c332f xmlns="d118d1a0-f5a0-4e12-83ce-6c845388533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D86E39-5222-431C-A4EA-6ED95CF43F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18d1a0-f5a0-4e12-83ce-6c8453885330"/>
    <ds:schemaRef ds:uri="c0babb3f-4b83-4bd4-b00e-4acf958a4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D1BEA1-E5A9-49BA-A1DF-966B0184533C}">
  <ds:schemaRefs>
    <ds:schemaRef ds:uri="http://schemas.microsoft.com/sharepoint/v3/contenttype/forms"/>
  </ds:schemaRefs>
</ds:datastoreItem>
</file>

<file path=customXml/itemProps3.xml><?xml version="1.0" encoding="utf-8"?>
<ds:datastoreItem xmlns:ds="http://schemas.openxmlformats.org/officeDocument/2006/customXml" ds:itemID="{EAF3EE97-662C-45BD-AEBD-57BE7DC9224B}">
  <ds:schemaRefs>
    <ds:schemaRef ds:uri="http://purl.org/dc/terms/"/>
    <ds:schemaRef ds:uri="http://purl.org/dc/dcmitype/"/>
    <ds:schemaRef ds:uri="http://schemas.microsoft.com/office/2006/documentManagement/types"/>
    <ds:schemaRef ds:uri="http://schemas.openxmlformats.org/package/2006/metadata/core-properties"/>
    <ds:schemaRef ds:uri="9590665a-f40a-4e2a-9bd7-359eb34129ed"/>
    <ds:schemaRef ds:uri="0deb1476-bece-4e13-bf35-82df09f35d79"/>
    <ds:schemaRef ds:uri="http://purl.org/dc/elements/1.1/"/>
    <ds:schemaRef ds:uri="http://schemas.microsoft.com/office/infopath/2007/PartnerControls"/>
    <ds:schemaRef ds:uri="http://schemas.microsoft.com/office/2006/metadata/properties"/>
    <ds:schemaRef ds:uri="http://www.w3.org/XML/1998/namespace"/>
    <ds:schemaRef ds:uri="c0babb3f-4b83-4bd4-b00e-4acf958a406a"/>
    <ds:schemaRef ds:uri="d118d1a0-f5a0-4e12-83ce-6c8453885330"/>
  </ds:schemaRefs>
</ds:datastoreItem>
</file>

<file path=docProps/app.xml><?xml version="1.0" encoding="utf-8"?>
<Properties xmlns="http://schemas.openxmlformats.org/officeDocument/2006/extended-properties" xmlns:vt="http://schemas.openxmlformats.org/officeDocument/2006/docPropsVTypes">
  <TotalTime>46330</TotalTime>
  <Words>2409</Words>
  <Application>Microsoft Office PowerPoint</Application>
  <PresentationFormat>On-screen Show (4:3)</PresentationFormat>
  <Paragraphs>548</Paragraphs>
  <Slides>37</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37</vt:i4>
      </vt:variant>
    </vt:vector>
  </HeadingPairs>
  <TitlesOfParts>
    <vt:vector size="44" baseType="lpstr">
      <vt:lpstr>Arial</vt:lpstr>
      <vt:lpstr>Calibri</vt:lpstr>
      <vt:lpstr>Cambria</vt:lpstr>
      <vt:lpstr>Wingdings</vt:lpstr>
      <vt:lpstr>Office Theme</vt:lpstr>
      <vt:lpstr>1_Office Theme</vt:lpstr>
      <vt:lpstr>2_Office Theme</vt:lpstr>
      <vt:lpstr>Design, Develop, Implement, Test &amp; Document Used Car Sales Portal Website</vt:lpstr>
      <vt:lpstr>Contents</vt:lpstr>
      <vt:lpstr>Contents</vt:lpstr>
      <vt:lpstr>PowerPoint Presentation</vt:lpstr>
      <vt:lpstr>2. Business Process</vt:lpstr>
      <vt:lpstr>Post car</vt:lpstr>
      <vt:lpstr>Post car</vt:lpstr>
      <vt:lpstr>Edit profile</vt:lpstr>
      <vt:lpstr>Edit profile</vt:lpstr>
      <vt:lpstr>Edit profile</vt:lpstr>
      <vt:lpstr>Functionality</vt:lpstr>
      <vt:lpstr>functional</vt:lpstr>
      <vt:lpstr>PowerPoint Presentation</vt:lpstr>
      <vt:lpstr>PowerPoint Presentation</vt:lpstr>
      <vt:lpstr>PowerPoint Presentation</vt:lpstr>
      <vt:lpstr>6. Risk Based Testing Strategies</vt:lpstr>
      <vt:lpstr>6. Risk Based Testing Strategies</vt:lpstr>
      <vt:lpstr>PowerPoint Presentation</vt:lpstr>
      <vt:lpstr>PowerPoint Presentation</vt:lpstr>
      <vt:lpstr>8. Security Testing</vt:lpstr>
      <vt:lpstr>9. Test plans and 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11.Modification of fail test cases</vt:lpstr>
      <vt:lpstr>PowerPoint Presentation</vt:lpstr>
      <vt:lpstr>PowerPoint Presentation</vt:lpstr>
      <vt:lpstr>PowerPoint Presentation</vt:lpstr>
      <vt:lpstr>11.Modification of fail test cases</vt:lpstr>
      <vt:lpstr>13. Project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Administrator</cp:lastModifiedBy>
  <cp:revision>1747</cp:revision>
  <cp:lastPrinted>2015-07-27T02:04:21Z</cp:lastPrinted>
  <dcterms:created xsi:type="dcterms:W3CDTF">2012-01-26T10:45:43Z</dcterms:created>
  <dcterms:modified xsi:type="dcterms:W3CDTF">2023-05-09T04:25:27Z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0x010100FA64D07D6B073C48B0E31CF5FE851CF3</vt:lpwstr>
  </property>
  <property fmtid="{D5CDD505-2E9C-101B-9397-08002B2CF9AE}" pid="3" name="MediaServiceImageTags">
    <vt:lpwstr/>
  </property>
</Properties>
</file>